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5" Type="http://schemas.openxmlformats.org/officeDocument/2006/relationships/image" Target="../media/image17.png"/><Relationship Id="rId6" Type="http://schemas.openxmlformats.org/officeDocument/2006/relationships/image" Target="../media/image23.png"/><Relationship Id="rId7" Type="http://schemas.openxmlformats.org/officeDocument/2006/relationships/image" Target="../media/image16.png"/><Relationship Id="rId8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2.png"/><Relationship Id="rId7" Type="http://schemas.openxmlformats.org/officeDocument/2006/relationships/image" Target="../media/image10.png"/><Relationship Id="rId8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1E5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822960" y="777240"/>
            <a:ext cx="2377440" cy="310896"/>
          </a:xfrm>
          <a:prstGeom prst="roundRect">
            <a:avLst>
              <a:gd fmla="val 50000" name="adj"/>
            </a:avLst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822960" y="777240"/>
            <a:ext cx="237744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OPEN BETA • PHASED ROLLOUT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822960" y="1371600"/>
            <a:ext cx="10515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Marketo AI Agents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22960" y="2395728"/>
            <a:ext cx="10058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What's live, what's coming, and how to QA all of it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22960" y="3520440"/>
            <a:ext cx="777240" cy="77724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5042" y="3722522"/>
            <a:ext cx="373075" cy="3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>
          <a:xfrm>
            <a:off x="822960" y="4434840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Investigate Leads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822960" y="4800600"/>
            <a:ext cx="3291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Why didn't this lead MQL?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4572000" y="3520440"/>
            <a:ext cx="777240" cy="77724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4082" y="3722522"/>
            <a:ext cx="373075" cy="3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/>
          <p:nvPr/>
        </p:nvSpPr>
        <p:spPr>
          <a:xfrm>
            <a:off x="4572000" y="4434840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Validate Programs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572000" y="4800600"/>
            <a:ext cx="3291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Best-practice QA before launch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8321040" y="3520440"/>
            <a:ext cx="777240" cy="77724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23122" y="3722522"/>
            <a:ext cx="373075" cy="373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/>
          <p:nvPr/>
        </p:nvSpPr>
        <p:spPr>
          <a:xfrm>
            <a:off x="8321040" y="4434840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Import Leads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8321040" y="4800600"/>
            <a:ext cx="3291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Clean, dedupe, map &amp; load CSVs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822960" y="6172200"/>
            <a:ext cx="10607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8FC7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A8FC7"/>
                </a:solidFill>
                <a:latin typeface="Calibri"/>
                <a:ea typeface="Calibri"/>
                <a:cs typeface="Calibri"/>
                <a:sym typeface="Calibri"/>
              </a:rPr>
              <a:t>Use cases • Limitations • QA approaches  |  Sources: Adobe Experience League docs, Adobe Summit 2026 announcements, Nomad field test (May 2026)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/>
          <p:nvPr/>
        </p:nvSpPr>
        <p:spPr>
          <a:xfrm>
            <a:off x="640080" y="411480"/>
            <a:ext cx="100584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Governance &amp; data handling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2"/>
          <p:cNvSpPr/>
          <p:nvPr/>
        </p:nvSpPr>
        <p:spPr>
          <a:xfrm>
            <a:off x="640080" y="1024128"/>
            <a:ext cx="10881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What to tell your admin, legal, and security teams — from Adobe's Marketo AI data information sheet.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2"/>
          <p:cNvSpPr/>
          <p:nvPr/>
        </p:nvSpPr>
        <p:spPr>
          <a:xfrm>
            <a:off x="640080" y="169164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841248" y="187452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3" name="Google Shape;24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100" y="197437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2"/>
          <p:cNvSpPr/>
          <p:nvPr/>
        </p:nvSpPr>
        <p:spPr>
          <a:xfrm>
            <a:off x="1353312" y="189280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Models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2"/>
          <p:cNvSpPr/>
          <p:nvPr/>
        </p:nvSpPr>
        <p:spPr>
          <a:xfrm>
            <a:off x="859536" y="237744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Azure OpenAI GPT-4.1 + Claude on AWS Bedrock, orchestrated by an Adobe-built harness with Marketo MCP tools executing actions.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4343400" y="169164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2"/>
          <p:cNvSpPr/>
          <p:nvPr/>
        </p:nvSpPr>
        <p:spPr>
          <a:xfrm>
            <a:off x="4544568" y="187452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8" name="Google Shape;24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4420" y="197437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2"/>
          <p:cNvSpPr/>
          <p:nvPr/>
        </p:nvSpPr>
        <p:spPr>
          <a:xfrm>
            <a:off x="5056632" y="189280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No training on your data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2"/>
          <p:cNvSpPr/>
          <p:nvPr/>
        </p:nvSpPr>
        <p:spPr>
          <a:xfrm>
            <a:off x="4562856" y="237744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Adobe does not use customer data to train or fine-tune the models. Outputs stay inside your Marketo instance under existing governance.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2"/>
          <p:cNvSpPr/>
          <p:nvPr/>
        </p:nvSpPr>
        <p:spPr>
          <a:xfrm>
            <a:off x="8046720" y="169164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"/>
          <p:cNvSpPr/>
          <p:nvPr/>
        </p:nvSpPr>
        <p:spPr>
          <a:xfrm>
            <a:off x="8247888" y="187452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3" name="Google Shape;25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47740" y="197437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2"/>
          <p:cNvSpPr/>
          <p:nvPr/>
        </p:nvSpPr>
        <p:spPr>
          <a:xfrm>
            <a:off x="8759952" y="189280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Permission mirroring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8266176" y="237744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Agents see only what your role sees — no bypass of partitions, field-level permissions, or workspace restrictions.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2"/>
          <p:cNvSpPr/>
          <p:nvPr/>
        </p:nvSpPr>
        <p:spPr>
          <a:xfrm>
            <a:off x="640080" y="402336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2"/>
          <p:cNvSpPr/>
          <p:nvPr/>
        </p:nvSpPr>
        <p:spPr>
          <a:xfrm>
            <a:off x="841248" y="420624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8" name="Google Shape;258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1100" y="430609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2"/>
          <p:cNvSpPr/>
          <p:nvPr/>
        </p:nvSpPr>
        <p:spPr>
          <a:xfrm>
            <a:off x="1353312" y="422452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Data minimization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859536" y="470916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Some workflows use campaign metadata only (Program QA, program creation); lead-level data is processed only where the task requires it.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/>
          <p:nvPr/>
        </p:nvSpPr>
        <p:spPr>
          <a:xfrm>
            <a:off x="4343400" y="402336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2"/>
          <p:cNvSpPr/>
          <p:nvPr/>
        </p:nvSpPr>
        <p:spPr>
          <a:xfrm>
            <a:off x="4544568" y="420624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3" name="Google Shape;263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44420" y="430609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2"/>
          <p:cNvSpPr/>
          <p:nvPr/>
        </p:nvSpPr>
        <p:spPr>
          <a:xfrm>
            <a:off x="5056632" y="422452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Auditability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2"/>
          <p:cNvSpPr/>
          <p:nvPr/>
        </p:nvSpPr>
        <p:spPr>
          <a:xfrm>
            <a:off x="4562856" y="470916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Conversation history, diffs, and audit trails make every AI action reviewable. Nothing commits without explicit user approval.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2"/>
          <p:cNvSpPr/>
          <p:nvPr/>
        </p:nvSpPr>
        <p:spPr>
          <a:xfrm>
            <a:off x="8046720" y="4023360"/>
            <a:ext cx="3520440" cy="2148840"/>
          </a:xfrm>
          <a:prstGeom prst="roundRect">
            <a:avLst>
              <a:gd fmla="val 4255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2"/>
          <p:cNvSpPr/>
          <p:nvPr/>
        </p:nvSpPr>
        <p:spPr>
          <a:xfrm>
            <a:off x="8247888" y="420624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8" name="Google Shape;268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47740" y="430609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2"/>
          <p:cNvSpPr/>
          <p:nvPr/>
        </p:nvSpPr>
        <p:spPr>
          <a:xfrm>
            <a:off x="8759952" y="422452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Scope &amp; exclusions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2"/>
          <p:cNvSpPr/>
          <p:nvPr/>
        </p:nvSpPr>
        <p:spPr>
          <a:xfrm>
            <a:off x="8266176" y="4709160"/>
            <a:ext cx="31089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Requires the Adobe Gen-AI Rider. Excludes mainland China; no vertical capabilities yet for healthcare, financial services, government, or defense.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1E5C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"/>
          <p:cNvSpPr/>
          <p:nvPr/>
        </p:nvSpPr>
        <p:spPr>
          <a:xfrm>
            <a:off x="822960" y="548640"/>
            <a:ext cx="10058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bottom line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3"/>
          <p:cNvSpPr/>
          <p:nvPr/>
        </p:nvSpPr>
        <p:spPr>
          <a:xfrm>
            <a:off x="822960" y="1600200"/>
            <a:ext cx="5120640" cy="1920240"/>
          </a:xfrm>
          <a:prstGeom prst="roundRect">
            <a:avLst>
              <a:gd fmla="val 4762" name="adj"/>
            </a:avLst>
          </a:prstGeom>
          <a:solidFill>
            <a:srgbClr val="3A2D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3"/>
          <p:cNvSpPr/>
          <p:nvPr/>
        </p:nvSpPr>
        <p:spPr>
          <a:xfrm>
            <a:off x="1097280" y="1828800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E7DE0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8E7DE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1828800" y="1856232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Adopt the live three now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3"/>
          <p:cNvSpPr/>
          <p:nvPr/>
        </p:nvSpPr>
        <p:spPr>
          <a:xfrm>
            <a:off x="1828800" y="2286000"/>
            <a:ext cx="38862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Import Leads and Program QA remove real grind today; Investigate Leads turns hour-long log digs into minutes. The 80% use case is already strong.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3"/>
          <p:cNvSpPr/>
          <p:nvPr/>
        </p:nvSpPr>
        <p:spPr>
          <a:xfrm>
            <a:off x="6263640" y="1600200"/>
            <a:ext cx="5120640" cy="1920240"/>
          </a:xfrm>
          <a:prstGeom prst="roundRect">
            <a:avLst>
              <a:gd fmla="val 4762" name="adj"/>
            </a:avLst>
          </a:prstGeom>
          <a:solidFill>
            <a:srgbClr val="3A2D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6537960" y="1828800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E7DE0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8E7DE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7269480" y="1856232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Trust, but verify everything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7269480" y="2286000"/>
            <a:ext cx="38862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It's a beta. The Lead Source episode shows side effects surface only when you probe. Human approval gates and ground-truth checks are non-negotiable.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822960" y="3749040"/>
            <a:ext cx="5120640" cy="1920240"/>
          </a:xfrm>
          <a:prstGeom prst="roundRect">
            <a:avLst>
              <a:gd fmla="val 4762" name="adj"/>
            </a:avLst>
          </a:prstGeom>
          <a:solidFill>
            <a:srgbClr val="3A2D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3"/>
          <p:cNvSpPr/>
          <p:nvPr/>
        </p:nvSpPr>
        <p:spPr>
          <a:xfrm>
            <a:off x="1097280" y="3977640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E7DE0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8E7DE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3"/>
          <p:cNvSpPr/>
          <p:nvPr/>
        </p:nvSpPr>
        <p:spPr>
          <a:xfrm>
            <a:off x="1828800" y="4005072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Codify your standards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1828800" y="4434840"/>
            <a:ext cx="38862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Program QA enforces the rules you write. Teams with documented naming conventions, briefs, and test plans will get 10x more from every agent.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6263640" y="3749040"/>
            <a:ext cx="5120640" cy="1920240"/>
          </a:xfrm>
          <a:prstGeom prst="roundRect">
            <a:avLst>
              <a:gd fmla="val 4762" name="adj"/>
            </a:avLst>
          </a:prstGeom>
          <a:solidFill>
            <a:srgbClr val="3A2D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3"/>
          <p:cNvSpPr/>
          <p:nvPr/>
        </p:nvSpPr>
        <p:spPr>
          <a:xfrm>
            <a:off x="6537960" y="3977640"/>
            <a:ext cx="7315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E7DE0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8E7DE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3"/>
          <p:cNvSpPr/>
          <p:nvPr/>
        </p:nvSpPr>
        <p:spPr>
          <a:xfrm>
            <a:off x="7269480" y="4005072"/>
            <a:ext cx="38862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Prep for the agentic wave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3"/>
          <p:cNvSpPr/>
          <p:nvPr/>
        </p:nvSpPr>
        <p:spPr>
          <a:xfrm>
            <a:off x="7269480" y="4434840"/>
            <a:ext cx="38862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DC3EE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CDC3EE"/>
                </a:solidFill>
                <a:latin typeface="Calibri"/>
                <a:ea typeface="Calibri"/>
                <a:cs typeface="Calibri"/>
                <a:sym typeface="Calibri"/>
              </a:rPr>
              <a:t>Callable Agents put AI inside live Smart Campaign flows. Clean data, baselined KPIs, and webhook-grade QA discipline now = readiness later.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3"/>
          <p:cNvSpPr/>
          <p:nvPr/>
        </p:nvSpPr>
        <p:spPr>
          <a:xfrm>
            <a:off x="822960" y="6172200"/>
            <a:ext cx="10607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8FC7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9A8FC7"/>
                </a:solidFill>
                <a:latin typeface="Calibri"/>
                <a:ea typeface="Calibri"/>
                <a:cs typeface="Calibri"/>
                <a:sym typeface="Calibri"/>
              </a:rPr>
              <a:t>Sources: Adobe Experience League — Marketo AI Overview, Program QA, Import Leads, Data Information Sheet • Adobe Summit 2026 blog • Nomad Marketing field test (May 2026)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640080" y="457200"/>
            <a:ext cx="10972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One chat panel, eight agents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640080" y="1325880"/>
            <a:ext cx="5120640" cy="4846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Marketo AI (the “Build with AI” tile / AI Assistant beta) is a conversational workspace inside Marketo Engage. You select a program or upload a file, then give agents commands in plain language — the selection becomes the context for your next instruction.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Under the hood it runs an Adobe-built AI harness using Azure OpenAI GPT-4.1 and Claude on AWS Bedrock, with Marketo MCP tools executing the actual product actions.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2B264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It's an accelerator on your existing permissions, not an escalation path — the AI can only see the leads, fields, and programs your role already can.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6B6580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Note: names differ between the UI and Adobe docs — Validate Programs = “Program QA,” Build Programs = “Create Program,” Standardize Data = “Normalize Data,” Plan Campaigns = “Plan Program.”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126480" y="1280160"/>
            <a:ext cx="5486400" cy="2331720"/>
          </a:xfrm>
          <a:prstGeom prst="roundRect">
            <a:avLst>
              <a:gd fmla="val 4706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6400800" y="1536192"/>
            <a:ext cx="457200" cy="457200"/>
          </a:xfrm>
          <a:prstGeom prst="ellipse">
            <a:avLst/>
          </a:prstGeom>
          <a:solidFill>
            <a:srgbClr val="1F9D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" name="Google Shape;4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9672" y="1655064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4"/>
          <p:cNvSpPr/>
          <p:nvPr/>
        </p:nvSpPr>
        <p:spPr>
          <a:xfrm>
            <a:off x="6995160" y="1572768"/>
            <a:ext cx="4389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AVAILABLE NOW (BETA)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6446520" y="2084832"/>
            <a:ext cx="4937760" cy="141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Investigate Leads — diagnose why a lead did/didn't hit MQL, a program, or a campaign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Validate Programs — audit setup against best practices &amp; your own rules before launch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50"/>
              <a:buFont typeface="Calibri"/>
              <a:buChar char="•"/>
            </a:pPr>
            <a:r>
              <a:rPr b="0" i="0" lang="en-US" sz="12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Import Leads — upload a CSV; auto-map, clean, dedupe, and import with approval gates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6126480" y="3840480"/>
            <a:ext cx="5486400" cy="2514600"/>
          </a:xfrm>
          <a:prstGeom prst="roundRect">
            <a:avLst>
              <a:gd fmla="val 4364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6400800" y="4096512"/>
            <a:ext cx="457200" cy="457200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" name="Google Shape;4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9672" y="4215384"/>
            <a:ext cx="219456" cy="21945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"/>
          <p:cNvSpPr/>
          <p:nvPr/>
        </p:nvSpPr>
        <p:spPr>
          <a:xfrm>
            <a:off x="6995160" y="4133088"/>
            <a:ext cx="4389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26E0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B26E0F"/>
                </a:solidFill>
                <a:latin typeface="Calibri"/>
                <a:ea typeface="Calibri"/>
                <a:cs typeface="Calibri"/>
                <a:sym typeface="Calibri"/>
              </a:rPr>
              <a:t>COMING SOON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6446520" y="4617720"/>
            <a:ext cx="493776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Plan Campaigns — program setup doc from a campaign brief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Build Programs — full program w/ emails, LPs &amp; Smart Campaigns from a brief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Standardize Data — normalize company names, titles, phones, countries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Surface Insights — email health, lead quality &amp; program performance analysis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200"/>
              <a:buFont typeface="Calibri"/>
              <a:buChar char="•"/>
            </a:pPr>
            <a:r>
              <a:rPr b="0" i="0" lang="en-US" sz="12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Callable Agents — AI as webhook-style flow steps in Smart Campaigns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>
            <a:off x="640080" y="457200"/>
            <a:ext cx="640080" cy="64008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" name="Google Shape;5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501" y="62362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5"/>
          <p:cNvSpPr/>
          <p:nvPr/>
        </p:nvSpPr>
        <p:spPr>
          <a:xfrm>
            <a:off x="1463040" y="457200"/>
            <a:ext cx="7498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Investigate Leads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9646920" y="621792"/>
            <a:ext cx="1920240" cy="310896"/>
          </a:xfrm>
          <a:prstGeom prst="roundRect">
            <a:avLst>
              <a:gd fmla="val 50000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9646920" y="621792"/>
            <a:ext cx="192024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AVAILABLE • BETA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658368" y="1234440"/>
            <a:ext cx="10881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50"/>
              <a:buFont typeface="Calibri"/>
              <a:buNone/>
            </a:pPr>
            <a:r>
              <a:rPr b="0" i="1" lang="en-US" sz="13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Conversational root-cause analysis: explains why a person did or didn't reach a milestone by examining field values, activity history, flow-step execution, and smart-list membership.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64008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5"/>
          <p:cNvSpPr/>
          <p:nvPr/>
        </p:nvSpPr>
        <p:spPr>
          <a:xfrm>
            <a:off x="86868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USE CASES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86868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Diagnose why a lead never became an MQL — in minutes instead of an hour of activity-log digging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Explain why a lead did/didn't qualify for a program or Smart Campaign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Answer sales escalations (“where's my lead?”) with a plain-language trace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Debug scoring, lifecycle, and routing logic through a real record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Spot broken smart-list logic revealed by one lead's path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434340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FBEE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"/>
          <p:cNvSpPr/>
          <p:nvPr/>
        </p:nvSpPr>
        <p:spPr>
          <a:xfrm>
            <a:off x="457200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2405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C2405A"/>
                </a:solidFill>
                <a:latin typeface="Calibri"/>
                <a:ea typeface="Calibri"/>
                <a:cs typeface="Calibri"/>
                <a:sym typeface="Calibri"/>
              </a:rPr>
              <a:t>LIMITATIONS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457200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One lead at a time — diagnostic, not a bulk audit tool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Read-only: it explains the problem, you still fix the campaign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Bounded by activity-log retention — old activities may be gone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Mirrors your permissions — hidden fields/partitions stay hidden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Beta reasoning can misattribute cause; treat output as a hypothesis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Processes lead-level PII — needs Gen-AI terms sign-off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04672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827532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QA APPROACH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827532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Test with leads whose story you already know; check the explanation against the raw activity log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Probe edge cases: merged leads, partition-restricted records, stale leads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Manually verify any smart-list membership claim it makes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Re-run the same question twice — flag inconsistent answers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Test with a restricted role to confirm permission boundaries hold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/>
          <p:nvPr/>
        </p:nvSpPr>
        <p:spPr>
          <a:xfrm>
            <a:off x="640080" y="457200"/>
            <a:ext cx="640080" cy="64008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6" name="Google Shape;7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501" y="62362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"/>
          <p:cNvSpPr/>
          <p:nvPr/>
        </p:nvSpPr>
        <p:spPr>
          <a:xfrm>
            <a:off x="1463040" y="457200"/>
            <a:ext cx="7498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Validate Programs (Program QA)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>
            <a:off x="9646920" y="621792"/>
            <a:ext cx="1920240" cy="310896"/>
          </a:xfrm>
          <a:prstGeom prst="roundRect">
            <a:avLst>
              <a:gd fmla="val 50000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6"/>
          <p:cNvSpPr/>
          <p:nvPr/>
        </p:nvSpPr>
        <p:spPr>
          <a:xfrm>
            <a:off x="9646920" y="621792"/>
            <a:ext cx="192024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AVAILABLE • BETA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658368" y="1234440"/>
            <a:ext cx="10881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50"/>
              <a:buFont typeface="Calibri"/>
              <a:buNone/>
            </a:pPr>
            <a:r>
              <a:rPr b="0" i="1" lang="en-US" sz="13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Audits a selected program against Marketo best practices and your own organizational rules (defined in a Skill markdown file) — naming standards, approval status, email compliance, tokens, flow logic — and returns pass/fail results.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>
            <a:off x="64008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6"/>
          <p:cNvSpPr/>
          <p:nvPr/>
        </p:nvSpPr>
        <p:spPr>
          <a:xfrm>
            <a:off x="86868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USE CASES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86868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Automate the pre-launch checklist: unapproved assets, missing tokens, broken links, misconfigured campaigns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Enforce naming conventions and workspace-specific rules consistently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Validate cloned programs at scale after find-and-replace edits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Give junior builders a consistent QA bar (upload your test plan as rules)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Standardize QA across teams and agencies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434340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FBEE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6"/>
          <p:cNvSpPr/>
          <p:nvPr/>
        </p:nvSpPr>
        <p:spPr>
          <a:xfrm>
            <a:off x="457200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2405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C2405A"/>
                </a:solidFill>
                <a:latin typeface="Calibri"/>
                <a:ea typeface="Calibri"/>
                <a:cs typeface="Calibri"/>
                <a:sym typeface="Calibri"/>
              </a:rPr>
              <a:t>LIMITATIONS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457200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Closed beta — tighter access than Import Leads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Only as good as the rules you define; custom rules need upkeep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Config-level checks — doesn't render emails or test real sends/deliverability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Won't catch strategic errors: wrong audience, wrong offer, bad timing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One program per conversation via the folder tree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May flag intentional deviations from “best practice” as failures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804672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"/>
          <p:cNvSpPr/>
          <p:nvPr/>
        </p:nvSpPr>
        <p:spPr>
          <a:xfrm>
            <a:off x="827532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QA APPROACH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"/>
          <p:cNvSpPr/>
          <p:nvPr/>
        </p:nvSpPr>
        <p:spPr>
          <a:xfrm>
            <a:off x="827532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Seed a known-bad program with planted defects; measure the catch rate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Run it on a proven, launched program; count false positives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Manually verify each “fail” before changing anything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Diff the AI checklist against your human QA checklist — note gaps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Keep human sign-off as the launch gate; AI is a first pass, not approval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/>
          <p:nvPr/>
        </p:nvSpPr>
        <p:spPr>
          <a:xfrm>
            <a:off x="640080" y="457200"/>
            <a:ext cx="640080" cy="64008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6" name="Google Shape;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501" y="623621"/>
            <a:ext cx="307238" cy="30723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7"/>
          <p:cNvSpPr/>
          <p:nvPr/>
        </p:nvSpPr>
        <p:spPr>
          <a:xfrm>
            <a:off x="1463040" y="457200"/>
            <a:ext cx="7498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Import Leads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9646920" y="621792"/>
            <a:ext cx="1920240" cy="310896"/>
          </a:xfrm>
          <a:prstGeom prst="roundRect">
            <a:avLst>
              <a:gd fmla="val 50000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9646920" y="621792"/>
            <a:ext cx="192024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AVAILABLE • BETA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7"/>
          <p:cNvSpPr/>
          <p:nvPr/>
        </p:nvSpPr>
        <p:spPr>
          <a:xfrm>
            <a:off x="658368" y="1234440"/>
            <a:ext cx="108813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50"/>
              <a:buFont typeface="Calibri"/>
              <a:buNone/>
            </a:pPr>
            <a:r>
              <a:rPr b="0" i="1" lang="en-US" sz="13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Upload a CSV → instant profiling (nulls, duplicates) → auto field-mapping with confidence scores → natural-language business rules &amp; ~9 cleaning rules → preview diffs → consent-gated import with a verification summary.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7"/>
          <p:cNvSpPr/>
          <p:nvPr/>
        </p:nvSpPr>
        <p:spPr>
          <a:xfrm>
            <a:off x="64008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86868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USE CASES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7"/>
          <p:cNvSpPr/>
          <p:nvPr/>
        </p:nvSpPr>
        <p:spPr>
          <a:xfrm>
            <a:off x="86868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Event &amp; tradeshow lists: clean badge-scan chaos in one pass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Third-party list cleanup: dedupe, casing, E.164 phones, ISO countries, state codes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Pre-import analysis: which rows are net-new vs. already in Marketo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Protect attribution fields (e.g., Lead Source) by unmapping before import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Plain-language rules: “don't overwrite Lead Source for existing records”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434340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FBEE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7"/>
          <p:cNvSpPr/>
          <p:nvPr/>
        </p:nvSpPr>
        <p:spPr>
          <a:xfrm>
            <a:off x="457200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2405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C2405A"/>
                </a:solidFill>
                <a:latin typeface="Calibri"/>
                <a:ea typeface="Calibri"/>
                <a:cs typeface="Calibri"/>
                <a:sym typeface="Calibri"/>
              </a:rPr>
              <a:t>LIMITATIONS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457200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Person records only — no custom objects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No conditional field logic: mapped = overwrites every match; unmapped = blank on net-new rows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Email is the required unique key — rows without email fail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One-off imports only; no scheduled or recurring syncs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Mapping confidence drops with cryptic/abbreviated headers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Access via account manager + Gen-AI terms agreement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8046720" y="1920240"/>
            <a:ext cx="3520440" cy="4480560"/>
          </a:xfrm>
          <a:prstGeom prst="roundRect">
            <a:avLst>
              <a:gd fmla="val 2597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8275320" y="2103120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QA APPROACH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8275320" y="2542032"/>
            <a:ext cx="3108960" cy="3703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Stress-test in sandbox with a deliberately messy seeded CSV (dupes, mixed formats, nulls, special chars)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Review the Mappings tab and row-level diffs before approving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Ask for a net-new vs. existing analysis before every real import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Spot-check known records post-import for unwanted overwrites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80"/>
              <a:buFont typeface="Calibri"/>
              <a:buChar char="•"/>
            </a:pPr>
            <a:r>
              <a:rPr b="0" i="0" lang="en-US" sz="11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Backfill unmapped fields afterward via Smart Campaign (only where empty)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/>
          <p:nvPr/>
        </p:nvSpPr>
        <p:spPr>
          <a:xfrm>
            <a:off x="640080" y="411480"/>
            <a:ext cx="82296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Import Leads, field-tested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 30-row CSV built to break things — duplicates, mixed state/country formats, bad casing, nulls, special characters (Nomad Marketing, May 2026)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640080" y="1691640"/>
            <a:ext cx="2606040" cy="1600200"/>
          </a:xfrm>
          <a:prstGeom prst="roundRect">
            <a:avLst>
              <a:gd fmla="val 5714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"/>
          <p:cNvSpPr/>
          <p:nvPr/>
        </p:nvSpPr>
        <p:spPr>
          <a:xfrm>
            <a:off x="822960" y="1828800"/>
            <a:ext cx="22402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100%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>
            <a:off x="822960" y="251460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of 14 columns auto-mapped correctly, each with a stated reason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8"/>
          <p:cNvSpPr/>
          <p:nvPr/>
        </p:nvSpPr>
        <p:spPr>
          <a:xfrm>
            <a:off x="3474720" y="1691640"/>
            <a:ext cx="2606040" cy="1600200"/>
          </a:xfrm>
          <a:prstGeom prst="roundRect">
            <a:avLst>
              <a:gd fmla="val 5714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3657600" y="1828800"/>
            <a:ext cx="22402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3657600" y="251460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cell-level fixes from 9 cleaning rules, applied in one click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/>
          <p:nvPr/>
        </p:nvSpPr>
        <p:spPr>
          <a:xfrm>
            <a:off x="6309360" y="1691640"/>
            <a:ext cx="2606040" cy="1600200"/>
          </a:xfrm>
          <a:prstGeom prst="roundRect">
            <a:avLst>
              <a:gd fmla="val 5714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6492240" y="1828800"/>
            <a:ext cx="22402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8"/>
          <p:cNvSpPr/>
          <p:nvPr/>
        </p:nvSpPr>
        <p:spPr>
          <a:xfrm>
            <a:off x="6492240" y="251460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duplicate rows caught &amp; removed (email-based, keep-first)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9144000" y="1691640"/>
            <a:ext cx="2606040" cy="1600200"/>
          </a:xfrm>
          <a:prstGeom prst="roundRect">
            <a:avLst>
              <a:gd fmla="val 5714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9326880" y="1828800"/>
            <a:ext cx="224028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3400"/>
              <a:buFont typeface="Calibri"/>
              <a:buNone/>
            </a:pPr>
            <a:r>
              <a:rPr b="1" i="0" lang="en-US" sz="34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25 / 30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/>
          <p:nvPr/>
        </p:nvSpPr>
        <p:spPr>
          <a:xfrm>
            <a:off x="9326880" y="2514600"/>
            <a:ext cx="2240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rows imported — 2 failed correctly for missing email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8"/>
          <p:cNvSpPr/>
          <p:nvPr/>
        </p:nvSpPr>
        <p:spPr>
          <a:xfrm>
            <a:off x="640080" y="3566160"/>
            <a:ext cx="5486400" cy="2880360"/>
          </a:xfrm>
          <a:prstGeom prst="roundRect">
            <a:avLst>
              <a:gd fmla="val 3175" name="adj"/>
            </a:avLst>
          </a:prstGeom>
          <a:solidFill>
            <a:srgbClr val="E9F6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868680" y="3749040"/>
            <a:ext cx="411480" cy="411480"/>
          </a:xfrm>
          <a:prstGeom prst="ellipse">
            <a:avLst/>
          </a:prstGeom>
          <a:solidFill>
            <a:srgbClr val="1F9D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1" name="Google Shape;13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5665" y="3856025"/>
            <a:ext cx="197510" cy="19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8"/>
          <p:cNvSpPr/>
          <p:nvPr/>
        </p:nvSpPr>
        <p:spPr>
          <a:xfrm>
            <a:off x="1417320" y="3767328"/>
            <a:ext cx="4114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What worked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/>
          <p:nvPr/>
        </p:nvSpPr>
        <p:spPr>
          <a:xfrm>
            <a:off x="914400" y="4251960"/>
            <a:ext cx="498348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Correctly kept two “John Smiths” with different emails as distinct records — dedupe is email-based, as Marketo requires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Understood “do not overwrite Lead Source” and translated it into the right technical action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Ran a live pre-import check: 25 of 28 leads already existed, 3 net-new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Full audit trail: diffs tab + post-import summary of every change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/>
          <p:nvPr/>
        </p:nvSpPr>
        <p:spPr>
          <a:xfrm>
            <a:off x="6355080" y="3566160"/>
            <a:ext cx="5212080" cy="2880360"/>
          </a:xfrm>
          <a:prstGeom prst="roundRect">
            <a:avLst>
              <a:gd fmla="val 3175" name="adj"/>
            </a:avLst>
          </a:prstGeom>
          <a:solidFill>
            <a:srgbClr val="FBEE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6583680" y="3749040"/>
            <a:ext cx="411480" cy="411480"/>
          </a:xfrm>
          <a:prstGeom prst="ellipse">
            <a:avLst/>
          </a:prstGeom>
          <a:solidFill>
            <a:srgbClr val="C240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6" name="Google Shape;13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0665" y="3856025"/>
            <a:ext cx="197510" cy="19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8"/>
          <p:cNvSpPr/>
          <p:nvPr/>
        </p:nvSpPr>
        <p:spPr>
          <a:xfrm>
            <a:off x="7132320" y="3767328"/>
            <a:ext cx="4206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2405A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C2405A"/>
                </a:solidFill>
                <a:latin typeface="Calibri"/>
                <a:ea typeface="Calibri"/>
                <a:cs typeface="Calibri"/>
                <a:sym typeface="Calibri"/>
              </a:rPr>
              <a:t>The watch-out: Lead Source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"/>
          <p:cNvSpPr/>
          <p:nvPr/>
        </p:nvSpPr>
        <p:spPr>
          <a:xfrm>
            <a:off x="6629400" y="4251960"/>
            <a:ext cx="4709160" cy="2103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7000" lvl="0" marL="12700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Marketo's import engine has no conditional logic — a mapped field overwrites every matching record, no exceptions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Unmapping protected the 25 existing leads… but silently left Lead Source blank on the 3 net-new leads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The AI didn't volunteer that side effect — it surfaced only under direct questioning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0" lvl="0" marL="127000" marR="0" rtl="0" algn="l">
              <a:spcBef>
                <a:spcPts val="600"/>
              </a:spcBef>
              <a:spcAft>
                <a:spcPts val="0"/>
              </a:spcAft>
              <a:buClr>
                <a:srgbClr val="2B2640"/>
              </a:buClr>
              <a:buSzPts val="1150"/>
              <a:buFont typeface="Calibri"/>
              <a:buChar char="•"/>
            </a:pPr>
            <a:r>
              <a:rPr b="0" i="0" lang="en-US" sz="11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Fix: unmap on import, then a Smart Campaign to set the field only where empty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/>
          <p:nvPr/>
        </p:nvSpPr>
        <p:spPr>
          <a:xfrm>
            <a:off x="640080" y="411480"/>
            <a:ext cx="100584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Coming soon: five more agents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640080" y="1024128"/>
            <a:ext cx="10881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Announced at Adobe Summit 2026 and listed in the AI Assistant panel — locked today, but each is documented enough to plan for.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640080" y="164592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841248" y="1828800"/>
            <a:ext cx="384048" cy="384048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8" name="Google Shape;14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100" y="192865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9"/>
          <p:cNvSpPr/>
          <p:nvPr/>
        </p:nvSpPr>
        <p:spPr>
          <a:xfrm>
            <a:off x="1353312" y="184708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Plan Campaigns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859536" y="233172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Turns a campaign brief into a program setup document others can build from.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Standardize brief → spec handoffs to builders and agencies; kill “what did marketing mean?” back-and-forth.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9"/>
          <p:cNvSpPr/>
          <p:nvPr/>
        </p:nvSpPr>
        <p:spPr>
          <a:xfrm>
            <a:off x="4343400" y="164592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4544568" y="1828800"/>
            <a:ext cx="384048" cy="384048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3" name="Google Shape;15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4420" y="192865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9"/>
          <p:cNvSpPr/>
          <p:nvPr/>
        </p:nvSpPr>
        <p:spPr>
          <a:xfrm>
            <a:off x="5056632" y="184708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Build Programs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9"/>
          <p:cNvSpPr/>
          <p:nvPr/>
        </p:nvSpPr>
        <p:spPr>
          <a:xfrm>
            <a:off x="4562856" y="233172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Generates an entire program from a brief — emails, landing page, Smart Campaigns, filters, triggers, flow steps.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Templated event/webinar builds in minutes; natural-language Smart List and campaign creation.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/>
          <p:nvPr/>
        </p:nvSpPr>
        <p:spPr>
          <a:xfrm>
            <a:off x="8046720" y="164592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"/>
          <p:cNvSpPr/>
          <p:nvPr/>
        </p:nvSpPr>
        <p:spPr>
          <a:xfrm>
            <a:off x="8247888" y="1828800"/>
            <a:ext cx="384048" cy="384048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8" name="Google Shape;15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47740" y="192865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9"/>
          <p:cNvSpPr/>
          <p:nvPr/>
        </p:nvSpPr>
        <p:spPr>
          <a:xfrm>
            <a:off x="8759952" y="184708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Standardize Data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8266176" y="233172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Normalizes fields like company name, job title, country, phone across the database.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Database hygiene at scale; reliable segmentation; merge duplicate leads via plain-language prompts.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640080" y="411480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"/>
          <p:cNvSpPr/>
          <p:nvPr/>
        </p:nvSpPr>
        <p:spPr>
          <a:xfrm>
            <a:off x="841248" y="4297680"/>
            <a:ext cx="384048" cy="384048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3" name="Google Shape;16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1100" y="439753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9"/>
          <p:cNvSpPr/>
          <p:nvPr/>
        </p:nvSpPr>
        <p:spPr>
          <a:xfrm>
            <a:off x="1353312" y="431596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Surface Insights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859536" y="480060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Analyzes email health, lead quality, program performance; detects trends and anomalies with likely drivers.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Catch conversion dips and volume spikes in-flight — no reporting builds or data pulls.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9"/>
          <p:cNvSpPr/>
          <p:nvPr/>
        </p:nvSpPr>
        <p:spPr>
          <a:xfrm>
            <a:off x="4343400" y="411480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FBF3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9"/>
          <p:cNvSpPr/>
          <p:nvPr/>
        </p:nvSpPr>
        <p:spPr>
          <a:xfrm>
            <a:off x="4544568" y="4297680"/>
            <a:ext cx="384048" cy="384048"/>
          </a:xfrm>
          <a:prstGeom prst="ellipse">
            <a:avLst/>
          </a:prstGeom>
          <a:solidFill>
            <a:srgbClr val="B26E0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8" name="Google Shape;16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44420" y="439753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9"/>
          <p:cNvSpPr/>
          <p:nvPr/>
        </p:nvSpPr>
        <p:spPr>
          <a:xfrm>
            <a:off x="5056632" y="431596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Callable Agents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9"/>
          <p:cNvSpPr/>
          <p:nvPr/>
        </p:nvSpPr>
        <p:spPr>
          <a:xfrm>
            <a:off x="4562856" y="480060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AI agents run as webhook-style flow steps inside Smart Campaigns for real-time processing.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Point-of-entry validation, normalization, and bot detection the moment a record hits a flow.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8046720" y="4114800"/>
            <a:ext cx="3520440" cy="2286000"/>
          </a:xfrm>
          <a:prstGeom prst="roundRect">
            <a:avLst>
              <a:gd fmla="val 4000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"/>
          <p:cNvSpPr/>
          <p:nvPr/>
        </p:nvSpPr>
        <p:spPr>
          <a:xfrm>
            <a:off x="8247888" y="4297680"/>
            <a:ext cx="384048" cy="384048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3" name="Google Shape;173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47740" y="4397532"/>
            <a:ext cx="184343" cy="18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9"/>
          <p:cNvSpPr/>
          <p:nvPr/>
        </p:nvSpPr>
        <p:spPr>
          <a:xfrm>
            <a:off x="8759952" y="4315968"/>
            <a:ext cx="2697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How to prep now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9"/>
          <p:cNvSpPr/>
          <p:nvPr/>
        </p:nvSpPr>
        <p:spPr>
          <a:xfrm>
            <a:off x="8266176" y="4800600"/>
            <a:ext cx="310896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Get ready before they land: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rgbClr val="6B6580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Codify best practices as written rules • clean up naming conventions • template your campaign briefs • baseline KPIs so AI insights can be verified.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Coming soon: expected limitations &amp; QA prep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0"/>
          <p:cNvSpPr/>
          <p:nvPr/>
        </p:nvSpPr>
        <p:spPr>
          <a:xfrm>
            <a:off x="640080" y="1024128"/>
            <a:ext cx="10881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Based on Adobe's data information sheet and how the live agents behave — plan your test approach before day one.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3200400" y="1536192"/>
            <a:ext cx="4160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2405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C2405A"/>
                </a:solidFill>
                <a:latin typeface="Calibri"/>
                <a:ea typeface="Calibri"/>
                <a:cs typeface="Calibri"/>
                <a:sym typeface="Calibri"/>
              </a:rPr>
              <a:t>EXPECTED LIMITS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7543800" y="1536192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9D6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F9D66"/>
                </a:solidFill>
                <a:latin typeface="Calibri"/>
                <a:ea typeface="Calibri"/>
                <a:cs typeface="Calibri"/>
                <a:sym typeface="Calibri"/>
              </a:rPr>
              <a:t>QA PREP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640080" y="1874520"/>
            <a:ext cx="10972800" cy="1051560"/>
          </a:xfrm>
          <a:prstGeom prst="roundRect">
            <a:avLst>
              <a:gd fmla="val 6957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0"/>
          <p:cNvSpPr/>
          <p:nvPr/>
        </p:nvSpPr>
        <p:spPr>
          <a:xfrm>
            <a:off x="868680" y="1965960"/>
            <a:ext cx="21945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Plan / Build Programs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0"/>
          <p:cNvSpPr/>
          <p:nvPr/>
        </p:nvSpPr>
        <p:spPr>
          <a:xfrm>
            <a:off x="3200400" y="1947672"/>
            <a:ext cx="41605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Generated programs will use content placeholders — briefs in, scaffolding out; copy and design still need humans. Quality tracks brief quality.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7543800" y="1947672"/>
            <a:ext cx="3840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Write 2–3 gold-standard briefs now. On launch, generate against them and diff output vs. a hand-built reference program — then run Validate Programs on what the AI built.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640080" y="3044952"/>
            <a:ext cx="10972800" cy="1051560"/>
          </a:xfrm>
          <a:prstGeom prst="roundRect">
            <a:avLst>
              <a:gd fmla="val 6957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868680" y="3136392"/>
            <a:ext cx="21945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Standardize Data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3200400" y="3118104"/>
            <a:ext cx="41605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Bulk field rewrites are high-blast-radius: a wrong normalization rule can damage thousands of records. Expect batch limits and no undo beyond your backups.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7543800" y="3118104"/>
            <a:ext cx="3840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Always export/backup fields first. Pilot on a small segment, diff before/after, and verify sync behavior with your CRM before database-wide runs.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640080" y="4215384"/>
            <a:ext cx="10972800" cy="1051560"/>
          </a:xfrm>
          <a:prstGeom prst="roundRect">
            <a:avLst>
              <a:gd fmla="val 6957" name="adj"/>
            </a:avLst>
          </a:prstGeom>
          <a:solidFill>
            <a:srgbClr val="F6F4F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868680" y="4306824"/>
            <a:ext cx="21945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Surface Insights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3200400" y="4288536"/>
            <a:ext cx="41605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Insights are only as good as data hygiene and program consistency; anomaly “likely drivers” are hypotheses, not proven causes.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7543800" y="4288536"/>
            <a:ext cx="3840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Baseline your KPIs now. Cross-check the AI's first analyses against known reports; validate any root-cause claim before acting on it.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0"/>
          <p:cNvSpPr/>
          <p:nvPr/>
        </p:nvSpPr>
        <p:spPr>
          <a:xfrm>
            <a:off x="640080" y="5385816"/>
            <a:ext cx="10972800" cy="1051560"/>
          </a:xfrm>
          <a:prstGeom prst="roundRect">
            <a:avLst>
              <a:gd fmla="val 6957" name="adj"/>
            </a:avLst>
          </a:prstGeom>
          <a:solidFill>
            <a:srgbClr val="EFEC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"/>
          <p:cNvSpPr/>
          <p:nvPr/>
        </p:nvSpPr>
        <p:spPr>
          <a:xfrm>
            <a:off x="868680" y="5477256"/>
            <a:ext cx="219456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C9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5C4C9F"/>
                </a:solidFill>
                <a:latin typeface="Calibri"/>
                <a:ea typeface="Calibri"/>
                <a:cs typeface="Calibri"/>
                <a:sym typeface="Calibri"/>
              </a:rPr>
              <a:t>Callable Agents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0"/>
          <p:cNvSpPr/>
          <p:nvPr/>
        </p:nvSpPr>
        <p:spPr>
          <a:xfrm>
            <a:off x="3200400" y="5458968"/>
            <a:ext cx="41605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Real-time AI in flow steps means latency, cost, and failure modes inside live campaigns — a misfiring agent affects records as they flow.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0"/>
          <p:cNvSpPr/>
          <p:nvPr/>
        </p:nvSpPr>
        <p:spPr>
          <a:xfrm>
            <a:off x="7543800" y="5458968"/>
            <a:ext cx="3840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080"/>
              <a:buFont typeface="Calibri"/>
              <a:buNone/>
            </a:pPr>
            <a:r>
              <a:rPr b="0" i="0" lang="en-US" sz="108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Treat like webhooks: sandbox trigger tests, timeout/fallback paths, logging on every call, and a kill switch (deactivate trigger) documented before go-live.</a:t>
            </a:r>
            <a:endParaRPr b="0" i="0" sz="1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"/>
          <p:cNvSpPr/>
          <p:nvPr/>
        </p:nvSpPr>
        <p:spPr>
          <a:xfrm>
            <a:off x="640080" y="438912"/>
            <a:ext cx="594360" cy="594360"/>
          </a:xfrm>
          <a:prstGeom prst="ellipse">
            <a:avLst/>
          </a:prstGeom>
          <a:solidFill>
            <a:srgbClr val="1F9D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7" name="Google Shape;20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614" y="593446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1"/>
          <p:cNvSpPr/>
          <p:nvPr/>
        </p:nvSpPr>
        <p:spPr>
          <a:xfrm>
            <a:off x="1417320" y="438912"/>
            <a:ext cx="100584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The QA playbook for every agent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658368" y="1207008"/>
            <a:ext cx="108813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These are beta AI features acting on production marketing data. The pattern that keeps you safe is the same across all eight.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1"/>
          <p:cNvSpPr/>
          <p:nvPr/>
        </p:nvSpPr>
        <p:spPr>
          <a:xfrm>
            <a:off x="640080" y="192024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1"/>
          <p:cNvSpPr/>
          <p:nvPr/>
        </p:nvSpPr>
        <p:spPr>
          <a:xfrm>
            <a:off x="640080" y="19202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1"/>
          <p:cNvSpPr/>
          <p:nvPr/>
        </p:nvSpPr>
        <p:spPr>
          <a:xfrm>
            <a:off x="1325880" y="182880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Sandbox first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1"/>
          <p:cNvSpPr/>
          <p:nvPr/>
        </p:nvSpPr>
        <p:spPr>
          <a:xfrm>
            <a:off x="1325880" y="221284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Never let an agent's first run touch production. Use a sandbox instance or throwaway assets and test lists.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1"/>
          <p:cNvSpPr/>
          <p:nvPr/>
        </p:nvSpPr>
        <p:spPr>
          <a:xfrm>
            <a:off x="6263640" y="192024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1"/>
          <p:cNvSpPr/>
          <p:nvPr/>
        </p:nvSpPr>
        <p:spPr>
          <a:xfrm>
            <a:off x="6263640" y="19202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/>
          <p:nvPr/>
        </p:nvSpPr>
        <p:spPr>
          <a:xfrm>
            <a:off x="6949440" y="182880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Seed known defects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"/>
          <p:cNvSpPr/>
          <p:nvPr/>
        </p:nvSpPr>
        <p:spPr>
          <a:xfrm>
            <a:off x="6949440" y="221284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Build test data where you already know the answer — a messy CSV, a broken program, a lead with a known history — and measure what the AI catches vs. misses.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1"/>
          <p:cNvSpPr/>
          <p:nvPr/>
        </p:nvSpPr>
        <p:spPr>
          <a:xfrm>
            <a:off x="640080" y="347472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1"/>
          <p:cNvSpPr/>
          <p:nvPr/>
        </p:nvSpPr>
        <p:spPr>
          <a:xfrm>
            <a:off x="640080" y="34747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1"/>
          <p:cNvSpPr/>
          <p:nvPr/>
        </p:nvSpPr>
        <p:spPr>
          <a:xfrm>
            <a:off x="1325880" y="338328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Keep human gates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1"/>
          <p:cNvSpPr/>
          <p:nvPr/>
        </p:nvSpPr>
        <p:spPr>
          <a:xfrm>
            <a:off x="1325880" y="376732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Approve mappings, diffs, and fixes yourself. Adobe designed consent checkboxes into the flow — use them, never rubber-stamp.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1"/>
          <p:cNvSpPr/>
          <p:nvPr/>
        </p:nvSpPr>
        <p:spPr>
          <a:xfrm>
            <a:off x="6263640" y="347472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1"/>
          <p:cNvSpPr/>
          <p:nvPr/>
        </p:nvSpPr>
        <p:spPr>
          <a:xfrm>
            <a:off x="6263640" y="34747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6949440" y="338328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Verify against ground truth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6949440" y="376732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Cross-check AI claims against activity logs, program settings, and reports. Treat every output as a draft, not a verdict.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640080" y="502920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1"/>
          <p:cNvSpPr/>
          <p:nvPr/>
        </p:nvSpPr>
        <p:spPr>
          <a:xfrm>
            <a:off x="640080" y="50292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1325880" y="493776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Test permission boundaries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1325880" y="532180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Run agents under a restricted role and confirm they can't surface hidden fields, partitions, or programs.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6263640" y="5029200"/>
            <a:ext cx="502920" cy="502920"/>
          </a:xfrm>
          <a:prstGeom prst="ellipse">
            <a:avLst/>
          </a:prstGeom>
          <a:solidFill>
            <a:srgbClr val="5C4C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1"/>
          <p:cNvSpPr/>
          <p:nvPr/>
        </p:nvSpPr>
        <p:spPr>
          <a:xfrm>
            <a:off x="6263640" y="50292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6949440" y="493776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640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2B2640"/>
                </a:solidFill>
                <a:latin typeface="Calibri"/>
                <a:ea typeface="Calibri"/>
                <a:cs typeface="Calibri"/>
                <a:sym typeface="Calibri"/>
              </a:rPr>
              <a:t>Track &amp; feed back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6949440" y="5321808"/>
            <a:ext cx="475488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6580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6B6580"/>
                </a:solidFill>
                <a:latin typeface="Calibri"/>
                <a:ea typeface="Calibri"/>
                <a:cs typeface="Calibri"/>
                <a:sym typeface="Calibri"/>
              </a:rPr>
              <a:t>Log false positives/negatives and re-test after updates — it's a beta; behavior will change. Use the beta feedback button so fixes actually happen.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