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1334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685800"/>
            <a:ext cx="5943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FF7A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EFFECTIVE APRIL 14, 2026 • PAID VIA HUBSPOT CREDITS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31520" y="1051560"/>
            <a:ext cx="1069848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Breeze Agents Actually Cost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731520" y="2148840"/>
            <a:ext cx="9601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7D4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HubSpot's outcome-based pricing, the credit math, and how to budget for it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731520" y="3063240"/>
            <a:ext cx="3383280" cy="2286000"/>
          </a:xfrm>
          <a:prstGeom prst="roundRect">
            <a:avLst>
              <a:gd name="adj" fmla="val 3600"/>
            </a:avLst>
          </a:prstGeom>
          <a:solidFill>
            <a:srgbClr val="2E4358"/>
          </a:solidFill>
          <a:ln/>
        </p:spPr>
      </p:sp>
      <p:sp>
        <p:nvSpPr>
          <p:cNvPr id="6" name="Shape 4"/>
          <p:cNvSpPr/>
          <p:nvPr/>
        </p:nvSpPr>
        <p:spPr>
          <a:xfrm>
            <a:off x="1005840" y="3383280"/>
            <a:ext cx="566928" cy="566928"/>
          </a:xfrm>
          <a:prstGeom prst="ellipse">
            <a:avLst/>
          </a:prstGeom>
          <a:solidFill>
            <a:srgbClr val="FF7A59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5568" y="3493008"/>
            <a:ext cx="347472" cy="347472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005840" y="4114800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$0.50 / resolution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1005840" y="4526280"/>
            <a:ext cx="28346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AFC1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Customer Agent — 50 credits per resolved conversation</a:t>
            </a:r>
            <a:endParaRPr lang="en-US" sz="1150" dirty="0"/>
          </a:p>
        </p:txBody>
      </p:sp>
      <p:sp>
        <p:nvSpPr>
          <p:cNvPr id="10" name="Shape 7"/>
          <p:cNvSpPr/>
          <p:nvPr/>
        </p:nvSpPr>
        <p:spPr>
          <a:xfrm>
            <a:off x="4434840" y="3063240"/>
            <a:ext cx="3383280" cy="2286000"/>
          </a:xfrm>
          <a:prstGeom prst="roundRect">
            <a:avLst>
              <a:gd name="adj" fmla="val 3600"/>
            </a:avLst>
          </a:prstGeom>
          <a:solidFill>
            <a:srgbClr val="2E4358"/>
          </a:solidFill>
          <a:ln/>
        </p:spPr>
      </p:sp>
      <p:sp>
        <p:nvSpPr>
          <p:cNvPr id="11" name="Shape 8"/>
          <p:cNvSpPr/>
          <p:nvPr/>
        </p:nvSpPr>
        <p:spPr>
          <a:xfrm>
            <a:off x="4709160" y="3383280"/>
            <a:ext cx="566928" cy="566928"/>
          </a:xfrm>
          <a:prstGeom prst="ellipse">
            <a:avLst/>
          </a:prstGeom>
          <a:solidFill>
            <a:srgbClr val="FF7A59"/>
          </a:solidFill>
          <a:ln/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8888" y="3493008"/>
            <a:ext cx="347472" cy="347472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4709160" y="4114800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 / lead</a:t>
            </a:r>
            <a:endParaRPr lang="en-US" sz="1600" dirty="0"/>
          </a:p>
        </p:txBody>
      </p:sp>
      <p:sp>
        <p:nvSpPr>
          <p:cNvPr id="14" name="Text 10"/>
          <p:cNvSpPr/>
          <p:nvPr/>
        </p:nvSpPr>
        <p:spPr>
          <a:xfrm>
            <a:off x="4709160" y="4526280"/>
            <a:ext cx="28346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AFC1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Prospecting Agent — 100 credits per recommended lead</a:t>
            </a:r>
            <a:endParaRPr lang="en-US" sz="1150" dirty="0"/>
          </a:p>
        </p:txBody>
      </p:sp>
      <p:sp>
        <p:nvSpPr>
          <p:cNvPr id="15" name="Shape 11"/>
          <p:cNvSpPr/>
          <p:nvPr/>
        </p:nvSpPr>
        <p:spPr>
          <a:xfrm>
            <a:off x="8138160" y="3063240"/>
            <a:ext cx="3383280" cy="2286000"/>
          </a:xfrm>
          <a:prstGeom prst="roundRect">
            <a:avLst>
              <a:gd name="adj" fmla="val 3600"/>
            </a:avLst>
          </a:prstGeom>
          <a:solidFill>
            <a:srgbClr val="2E4358"/>
          </a:solidFill>
          <a:ln/>
        </p:spPr>
      </p:sp>
      <p:sp>
        <p:nvSpPr>
          <p:cNvPr id="16" name="Shape 12"/>
          <p:cNvSpPr/>
          <p:nvPr/>
        </p:nvSpPr>
        <p:spPr>
          <a:xfrm>
            <a:off x="8412480" y="3383280"/>
            <a:ext cx="566928" cy="566928"/>
          </a:xfrm>
          <a:prstGeom prst="ellipse">
            <a:avLst/>
          </a:prstGeom>
          <a:solidFill>
            <a:srgbClr val="FF7A59"/>
          </a:solidFill>
          <a:ln/>
        </p:spPr>
      </p:sp>
      <p:pic>
        <p:nvPicPr>
          <p:cNvPr id="1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22208" y="3493008"/>
            <a:ext cx="347472" cy="347472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8412480" y="4114800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$10 / 1,000 credits</a:t>
            </a:r>
            <a:endParaRPr lang="en-US" sz="1600" dirty="0"/>
          </a:p>
        </p:txBody>
      </p:sp>
      <p:sp>
        <p:nvSpPr>
          <p:cNvPr id="19" name="Text 14"/>
          <p:cNvSpPr/>
          <p:nvPr/>
        </p:nvSpPr>
        <p:spPr>
          <a:xfrm>
            <a:off x="8412480" y="4526280"/>
            <a:ext cx="28346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AFC1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Allowances: 500 Starter • 3,000 Pro • 5,000 Enterprise</a:t>
            </a:r>
            <a:endParaRPr lang="en-US" sz="1150" dirty="0"/>
          </a:p>
        </p:txBody>
      </p:sp>
      <p:sp>
        <p:nvSpPr>
          <p:cNvPr id="20" name="Text 15"/>
          <p:cNvSpPr/>
          <p:nvPr/>
        </p:nvSpPr>
        <p:spPr>
          <a:xfrm>
            <a:off x="731520" y="6355080"/>
            <a:ext cx="10698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DA2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Sources: HubSpot pricing announcement (Apr 2026), Spring 2026 Spotlight, MarTech.org, third-party pricing analyses  |  EngagePulse.io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11155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213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changed on April 14, 2026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502920" y="1024128"/>
            <a:ext cx="11155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7186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“You pay when it works, full stop.” — Jon Dick, Chief Customer Officer, HubSpot. You're billed when the task completes, not when the agent attempts it.</a:t>
            </a:r>
            <a:endParaRPr lang="en-US" sz="1250" dirty="0"/>
          </a:p>
        </p:txBody>
      </p:sp>
      <p:sp>
        <p:nvSpPr>
          <p:cNvPr id="4" name="Shape 2"/>
          <p:cNvSpPr/>
          <p:nvPr/>
        </p:nvSpPr>
        <p:spPr>
          <a:xfrm>
            <a:off x="502920" y="1600200"/>
            <a:ext cx="5440680" cy="2971800"/>
          </a:xfrm>
          <a:prstGeom prst="roundRect">
            <a:avLst>
              <a:gd name="adj" fmla="val 2462"/>
            </a:avLst>
          </a:prstGeom>
          <a:solidFill>
            <a:srgbClr val="FDEBE8"/>
          </a:solidFill>
          <a:ln/>
        </p:spPr>
      </p:sp>
      <p:sp>
        <p:nvSpPr>
          <p:cNvPr id="5" name="Text 3"/>
          <p:cNvSpPr/>
          <p:nvPr/>
        </p:nvSpPr>
        <p:spPr>
          <a:xfrm>
            <a:off x="777240" y="1828800"/>
            <a:ext cx="4892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spc="100" kern="0" dirty="0">
                <a:solidFill>
                  <a:srgbClr val="B444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BEFORE — USAGE-BASED</a:t>
            </a:r>
            <a:endParaRPr lang="en-US" sz="1250" dirty="0"/>
          </a:p>
        </p:txBody>
      </p:sp>
      <p:sp>
        <p:nvSpPr>
          <p:cNvPr id="6" name="Text 4"/>
          <p:cNvSpPr/>
          <p:nvPr/>
        </p:nvSpPr>
        <p:spPr>
          <a:xfrm>
            <a:off x="777240" y="2240280"/>
            <a:ext cx="4892040" cy="20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Customer Agent: $1.00 per conversation — resolved or not</a:t>
            </a:r>
            <a:endParaRPr lang="en-US" sz="1100" dirty="0"/>
          </a:p>
          <a:p>
            <a:pPr marL="127000" indent="-1270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Prospecting Agent: recurring monthly charge for every enrolled contact</a:t>
            </a:r>
            <a:endParaRPr lang="en-US" sz="1100" dirty="0"/>
          </a:p>
          <a:p>
            <a:pPr marL="127000" indent="-1270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Early-access users paid nothing per recommended lead</a:t>
            </a:r>
            <a:endParaRPr lang="en-US" sz="1100" dirty="0"/>
          </a:p>
          <a:p>
            <a:pPr marL="127000" indent="-1270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Cost scaled with activity, not with results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6217920" y="1600200"/>
            <a:ext cx="5440680" cy="2971800"/>
          </a:xfrm>
          <a:prstGeom prst="roundRect">
            <a:avLst>
              <a:gd name="adj" fmla="val 2462"/>
            </a:avLst>
          </a:prstGeom>
          <a:solidFill>
            <a:srgbClr val="E5F5EC"/>
          </a:solidFill>
          <a:ln/>
        </p:spPr>
      </p:sp>
      <p:sp>
        <p:nvSpPr>
          <p:cNvPr id="8" name="Text 6"/>
          <p:cNvSpPr/>
          <p:nvPr/>
        </p:nvSpPr>
        <p:spPr>
          <a:xfrm>
            <a:off x="6492240" y="1828800"/>
            <a:ext cx="4892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spc="100" kern="0" dirty="0">
                <a:solidFill>
                  <a:srgbClr val="1F7A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AFTER — OUTCOME-BASED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6492240" y="2240280"/>
            <a:ext cx="4892040" cy="20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Customer Agent: $0.50 per RESOLVED conversation (50 credits)</a:t>
            </a:r>
            <a:endParaRPr lang="en-US" sz="1100" dirty="0"/>
          </a:p>
          <a:p>
            <a:pPr marL="127000" indent="-1270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Prospecting Agent: $1.00 per lead RECOMMENDED for outreach (100 credits)</a:t>
            </a:r>
            <a:endParaRPr lang="en-US" sz="1100" dirty="0"/>
          </a:p>
          <a:p>
            <a:pPr marL="127000" indent="-1270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Both require Pro/Enterprise; both include 28-day free trials</a:t>
            </a:r>
            <a:endParaRPr lang="en-US" sz="1100" dirty="0"/>
          </a:p>
          <a:p>
            <a:pPr marL="127000" indent="-1270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Same included allowances now stretch ~2x as far on support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02920" y="6473952"/>
            <a:ext cx="11155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7186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Sources: HubSpot pricing announcement (Apr 2026), Spring 2026 Spotlight, MarTech.org, third-party pricing analyses  |  EngagePulse.io</a:t>
            </a:r>
            <a:endParaRPr lang="en-US" sz="8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11155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213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HubSpot Credits work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502920" y="1024128"/>
            <a:ext cx="11155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7186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universal currency for AI usage across the portal — agents and Breeze features draw from the same pool.</a:t>
            </a:r>
            <a:endParaRPr lang="en-US" sz="1250" dirty="0"/>
          </a:p>
        </p:txBody>
      </p:sp>
      <p:sp>
        <p:nvSpPr>
          <p:cNvPr id="4" name="Shape 2"/>
          <p:cNvSpPr/>
          <p:nvPr/>
        </p:nvSpPr>
        <p:spPr>
          <a:xfrm>
            <a:off x="502920" y="1600200"/>
            <a:ext cx="2617470" cy="1737360"/>
          </a:xfrm>
          <a:prstGeom prst="roundRect">
            <a:avLst>
              <a:gd name="adj" fmla="val 4211"/>
            </a:avLst>
          </a:prstGeom>
          <a:solidFill>
            <a:srgbClr val="F5F8FA"/>
          </a:solidFill>
          <a:ln/>
        </p:spPr>
      </p:sp>
      <p:sp>
        <p:nvSpPr>
          <p:cNvPr id="5" name="Text 3"/>
          <p:cNvSpPr/>
          <p:nvPr/>
        </p:nvSpPr>
        <p:spPr>
          <a:xfrm>
            <a:off x="685800" y="1801368"/>
            <a:ext cx="225171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E859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$10</a:t>
            </a:r>
            <a:endParaRPr lang="en-US" sz="34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25171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 1,000 credits purchased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3348990" y="1600200"/>
            <a:ext cx="2617470" cy="1737360"/>
          </a:xfrm>
          <a:prstGeom prst="roundRect">
            <a:avLst>
              <a:gd name="adj" fmla="val 4211"/>
            </a:avLst>
          </a:prstGeom>
          <a:solidFill>
            <a:srgbClr val="F5F8FA"/>
          </a:solidFill>
          <a:ln/>
        </p:spPr>
      </p:sp>
      <p:sp>
        <p:nvSpPr>
          <p:cNvPr id="8" name="Text 6"/>
          <p:cNvSpPr/>
          <p:nvPr/>
        </p:nvSpPr>
        <p:spPr>
          <a:xfrm>
            <a:off x="3531870" y="1801368"/>
            <a:ext cx="225171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E859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</a:t>
            </a:r>
            <a:endParaRPr lang="en-US" sz="3400" dirty="0"/>
          </a:p>
        </p:txBody>
      </p:sp>
      <p:sp>
        <p:nvSpPr>
          <p:cNvPr id="9" name="Text 7"/>
          <p:cNvSpPr/>
          <p:nvPr/>
        </p:nvSpPr>
        <p:spPr>
          <a:xfrm>
            <a:off x="3531870" y="2560320"/>
            <a:ext cx="225171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credits per resolved conversation (Customer Agent)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195060" y="1600200"/>
            <a:ext cx="2617470" cy="1737360"/>
          </a:xfrm>
          <a:prstGeom prst="roundRect">
            <a:avLst>
              <a:gd name="adj" fmla="val 4211"/>
            </a:avLst>
          </a:prstGeom>
          <a:solidFill>
            <a:srgbClr val="F5F8FA"/>
          </a:solidFill>
          <a:ln/>
        </p:spPr>
      </p:sp>
      <p:sp>
        <p:nvSpPr>
          <p:cNvPr id="11" name="Text 9"/>
          <p:cNvSpPr/>
          <p:nvPr/>
        </p:nvSpPr>
        <p:spPr>
          <a:xfrm>
            <a:off x="6377940" y="1801368"/>
            <a:ext cx="225171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E859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</a:t>
            </a:r>
            <a:endParaRPr lang="en-US" sz="3400" dirty="0"/>
          </a:p>
        </p:txBody>
      </p:sp>
      <p:sp>
        <p:nvSpPr>
          <p:cNvPr id="12" name="Text 10"/>
          <p:cNvSpPr/>
          <p:nvPr/>
        </p:nvSpPr>
        <p:spPr>
          <a:xfrm>
            <a:off x="6377940" y="2560320"/>
            <a:ext cx="225171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credits per recommended lead (Prospecting Agent)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9041130" y="1600200"/>
            <a:ext cx="2617470" cy="1737360"/>
          </a:xfrm>
          <a:prstGeom prst="roundRect">
            <a:avLst>
              <a:gd name="adj" fmla="val 4211"/>
            </a:avLst>
          </a:prstGeom>
          <a:solidFill>
            <a:srgbClr val="F5F8FA"/>
          </a:solidFill>
          <a:ln/>
        </p:spPr>
      </p:sp>
      <p:sp>
        <p:nvSpPr>
          <p:cNvPr id="14" name="Text 12"/>
          <p:cNvSpPr/>
          <p:nvPr/>
        </p:nvSpPr>
        <p:spPr>
          <a:xfrm>
            <a:off x="9224010" y="1801368"/>
            <a:ext cx="225171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E859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3,000</a:t>
            </a:r>
            <a:endParaRPr lang="en-US" sz="3400" dirty="0"/>
          </a:p>
        </p:txBody>
      </p:sp>
      <p:sp>
        <p:nvSpPr>
          <p:cNvPr id="15" name="Text 13"/>
          <p:cNvSpPr/>
          <p:nvPr/>
        </p:nvSpPr>
        <p:spPr>
          <a:xfrm>
            <a:off x="9224010" y="2560320"/>
            <a:ext cx="225171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credits included monthly on Professional (500 Starter / 5,000 Enterprise)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502920" y="3611880"/>
            <a:ext cx="5463540" cy="2606040"/>
          </a:xfrm>
          <a:prstGeom prst="roundRect">
            <a:avLst>
              <a:gd name="adj" fmla="val 2807"/>
            </a:avLst>
          </a:prstGeom>
          <a:solidFill>
            <a:srgbClr val="E5F5EC"/>
          </a:solidFill>
          <a:ln/>
        </p:spPr>
      </p:sp>
      <p:sp>
        <p:nvSpPr>
          <p:cNvPr id="17" name="Text 15"/>
          <p:cNvSpPr/>
          <p:nvPr/>
        </p:nvSpPr>
        <p:spPr>
          <a:xfrm>
            <a:off x="758952" y="3813048"/>
            <a:ext cx="495147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spc="100" kern="0" dirty="0">
                <a:solidFill>
                  <a:srgbClr val="1F7A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WORKING THE MATH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758952" y="4160520"/>
            <a:ext cx="500634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spcAft>
                <a:spcPts val="600"/>
              </a:spcAft>
              <a:buSzPct val="100000"/>
              <a:buChar char="•"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 allowance ≈ 60 resolutions or 30 recommended leads per month before overage</a:t>
            </a:r>
            <a:endParaRPr lang="en-US" sz="1050" dirty="0"/>
          </a:p>
          <a:p>
            <a:pPr marL="127000" indent="-127000">
              <a:spcAft>
                <a:spcPts val="600"/>
              </a:spcAft>
              <a:buSzPct val="100000"/>
              <a:buChar char="•"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Allowances unchanged in April — but halved per-resolution burn doubled effective support capacity</a:t>
            </a:r>
            <a:endParaRPr lang="en-US" sz="1050" dirty="0"/>
          </a:p>
          <a:p>
            <a:pPr marL="127000" indent="-127000">
              <a:spcAft>
                <a:spcPts val="600"/>
              </a:spcAft>
              <a:buSzPct val="100000"/>
              <a:buChar char="•"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Credits are portal-level: one hungry agent starves the rest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195060" y="3611880"/>
            <a:ext cx="5463540" cy="2606040"/>
          </a:xfrm>
          <a:prstGeom prst="roundRect">
            <a:avLst>
              <a:gd name="adj" fmla="val 2807"/>
            </a:avLst>
          </a:prstGeom>
          <a:solidFill>
            <a:srgbClr val="FDEBE8"/>
          </a:solidFill>
          <a:ln/>
        </p:spPr>
      </p:sp>
      <p:sp>
        <p:nvSpPr>
          <p:cNvPr id="20" name="Text 18"/>
          <p:cNvSpPr/>
          <p:nvPr/>
        </p:nvSpPr>
        <p:spPr>
          <a:xfrm>
            <a:off x="6451092" y="3813048"/>
            <a:ext cx="495147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spc="100" kern="0" dirty="0">
                <a:solidFill>
                  <a:srgbClr val="B444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BEFORE YOU FORECAST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6451092" y="4160520"/>
            <a:ext cx="500634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spcAft>
                <a:spcPts val="600"/>
              </a:spcAft>
              <a:buSzPct val="100000"/>
              <a:buChar char="•"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“Resolved” is HubSpot's billing definition — check re-opens &amp; multi-issue threads</a:t>
            </a:r>
            <a:endParaRPr lang="en-US" sz="1050" dirty="0"/>
          </a:p>
          <a:p>
            <a:pPr marL="127000" indent="-127000">
              <a:spcAft>
                <a:spcPts val="600"/>
              </a:spcAft>
              <a:buSzPct val="100000"/>
              <a:buChar char="•"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Assume use-it-or-lose-it monthly allowances until your terms say otherwise</a:t>
            </a:r>
            <a:endParaRPr lang="en-US" sz="1050" dirty="0"/>
          </a:p>
          <a:p>
            <a:pPr marL="127000" indent="-127000">
              <a:spcAft>
                <a:spcPts val="600"/>
              </a:spcAft>
              <a:buSzPct val="100000"/>
              <a:buChar char="•"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Run the 28-day trial at realistic volume and budget from measured rates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502920" y="6473952"/>
            <a:ext cx="11155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7186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Sources: HubSpot pricing announcement (Apr 2026), Spring 2026 Spotlight, MarTech.org, third-party pricing analyses  |  EngagePulse.io</a:t>
            </a:r>
            <a:endParaRPr lang="en-US" sz="8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11155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213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Worked example: Customer Agent at volume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502920" y="1024128"/>
            <a:ext cx="11155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7186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Formula: (conversations × resolution rate × 50 credits) − included allowance, at $10 per 1,000 credits — on top of Service Hub seats.</a:t>
            </a:r>
            <a:endParaRPr lang="en-US" sz="1250" dirty="0"/>
          </a:p>
        </p:txBody>
      </p:sp>
      <p:sp>
        <p:nvSpPr>
          <p:cNvPr id="4" name="Shape 2"/>
          <p:cNvSpPr/>
          <p:nvPr/>
        </p:nvSpPr>
        <p:spPr>
          <a:xfrm>
            <a:off x="502920" y="1600200"/>
            <a:ext cx="5440680" cy="3474720"/>
          </a:xfrm>
          <a:prstGeom prst="roundRect">
            <a:avLst>
              <a:gd name="adj" fmla="val 2105"/>
            </a:avLst>
          </a:prstGeom>
          <a:solidFill>
            <a:srgbClr val="E8F1FA"/>
          </a:solidFill>
          <a:ln/>
        </p:spPr>
      </p:sp>
      <p:sp>
        <p:nvSpPr>
          <p:cNvPr id="5" name="Text 3"/>
          <p:cNvSpPr/>
          <p:nvPr/>
        </p:nvSpPr>
        <p:spPr>
          <a:xfrm>
            <a:off x="777240" y="1828800"/>
            <a:ext cx="4892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spc="100" kern="0" dirty="0">
                <a:solidFill>
                  <a:srgbClr val="2E6DA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MID-VOLUME DESK (PRO)</a:t>
            </a:r>
            <a:endParaRPr lang="en-US" sz="1250" dirty="0"/>
          </a:p>
        </p:txBody>
      </p:sp>
      <p:sp>
        <p:nvSpPr>
          <p:cNvPr id="6" name="Text 4"/>
          <p:cNvSpPr/>
          <p:nvPr/>
        </p:nvSpPr>
        <p:spPr>
          <a:xfrm>
            <a:off x="777240" y="2240280"/>
            <a:ext cx="489204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500 conversations/month × 70% resolution = 350 resolutions</a:t>
            </a:r>
            <a:endParaRPr lang="en-US" sz="1100" dirty="0"/>
          </a:p>
          <a:p>
            <a:pPr marL="127000" indent="-1270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350 × 50 credits = 17,500 credits</a:t>
            </a:r>
            <a:endParaRPr lang="en-US" sz="1100" dirty="0"/>
          </a:p>
          <a:p>
            <a:pPr marL="127000" indent="-1270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Minus 3,000 included = 14,500 to buy</a:t>
            </a:r>
            <a:endParaRPr lang="en-US" sz="1100" dirty="0"/>
          </a:p>
          <a:p>
            <a:pPr marL="127000" indent="-1270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≈ $145/month in agent credits</a:t>
            </a:r>
            <a:endParaRPr lang="en-US" sz="1100" dirty="0"/>
          </a:p>
          <a:p>
            <a:pPr marL="127000" indent="-1270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Against loaded support headcount cost, usually compelling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6217920" y="1600200"/>
            <a:ext cx="5440680" cy="3474720"/>
          </a:xfrm>
          <a:prstGeom prst="roundRect">
            <a:avLst>
              <a:gd name="adj" fmla="val 2105"/>
            </a:avLst>
          </a:prstGeom>
          <a:solidFill>
            <a:srgbClr val="FCF3DE"/>
          </a:solidFill>
          <a:ln/>
        </p:spPr>
      </p:sp>
      <p:sp>
        <p:nvSpPr>
          <p:cNvPr id="8" name="Text 6"/>
          <p:cNvSpPr/>
          <p:nvPr/>
        </p:nvSpPr>
        <p:spPr>
          <a:xfrm>
            <a:off x="6492240" y="1828800"/>
            <a:ext cx="4892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spc="100" kern="0" dirty="0">
                <a:solidFill>
                  <a:srgbClr val="9A6B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HIGH-VOLUME DESK (PRO)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6492240" y="2240280"/>
            <a:ext cx="489204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2,000 conversations/month × 70% = 1,400 resolutions</a:t>
            </a:r>
            <a:endParaRPr lang="en-US" sz="1100" dirty="0"/>
          </a:p>
          <a:p>
            <a:pPr marL="127000" indent="-1270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1,400 × 50 = 70,000 credits; minus 3,000 included</a:t>
            </a:r>
            <a:endParaRPr lang="en-US" sz="1100" dirty="0"/>
          </a:p>
          <a:p>
            <a:pPr marL="127000" indent="-1270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≈ $670/month in agent credits — before seat costs</a:t>
            </a:r>
            <a:endParaRPr lang="en-US" sz="1100" dirty="0"/>
          </a:p>
          <a:p>
            <a:pPr marL="127000" indent="-1270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Long email threads &amp; multi-issue tickets can bill above intuition</a:t>
            </a:r>
            <a:endParaRPr lang="en-US" sz="1100" dirty="0"/>
          </a:p>
          <a:p>
            <a:pPr marL="127000" indent="-1270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Monitor the first two billing cycles closely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02920" y="6473952"/>
            <a:ext cx="11155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7186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Sources: HubSpot pricing announcement (Apr 2026), Spring 2026 Spotlight, MarTech.org, third-party pricing analyses  |  EngagePulse.io</a:t>
            </a:r>
            <a:endParaRPr lang="en-US" sz="8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11155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213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Worked example: Prospecting Agent &amp; the ICP lever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502920" y="1024128"/>
            <a:ext cx="11155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7186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 pay per recommendation, not per conversion — which makes targeting discipline the biggest cost control you own.</a:t>
            </a:r>
            <a:endParaRPr lang="en-US" sz="1250" dirty="0"/>
          </a:p>
        </p:txBody>
      </p:sp>
      <p:sp>
        <p:nvSpPr>
          <p:cNvPr id="4" name="Shape 2"/>
          <p:cNvSpPr/>
          <p:nvPr/>
        </p:nvSpPr>
        <p:spPr>
          <a:xfrm>
            <a:off x="502920" y="1600200"/>
            <a:ext cx="5440680" cy="3447288"/>
          </a:xfrm>
          <a:prstGeom prst="roundRect">
            <a:avLst>
              <a:gd name="adj" fmla="val 2122"/>
            </a:avLst>
          </a:prstGeom>
          <a:solidFill>
            <a:srgbClr val="E5F5EC"/>
          </a:solidFill>
          <a:ln/>
        </p:spPr>
      </p:sp>
      <p:sp>
        <p:nvSpPr>
          <p:cNvPr id="5" name="Text 3"/>
          <p:cNvSpPr/>
          <p:nvPr/>
        </p:nvSpPr>
        <p:spPr>
          <a:xfrm>
            <a:off x="777240" y="1828800"/>
            <a:ext cx="4892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spc="100" kern="0" dirty="0">
                <a:solidFill>
                  <a:srgbClr val="1F7A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TIGHT ICP</a:t>
            </a:r>
            <a:endParaRPr lang="en-US" sz="1250" dirty="0"/>
          </a:p>
        </p:txBody>
      </p:sp>
      <p:sp>
        <p:nvSpPr>
          <p:cNvPr id="6" name="Text 4"/>
          <p:cNvSpPr/>
          <p:nvPr/>
        </p:nvSpPr>
        <p:spPr>
          <a:xfrm>
            <a:off x="777240" y="2240280"/>
            <a:ext cx="4892040" cy="25328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 recommended leads/month ≈ $200 in credits (minus allowance)</a:t>
            </a:r>
            <a:endParaRPr lang="en-US" sz="1100" dirty="0"/>
          </a:p>
          <a:p>
            <a:pPr marL="127000" indent="-1270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Trivial against one closed deal in most B2B models</a:t>
            </a:r>
            <a:endParaRPr lang="en-US" sz="1100" dirty="0"/>
          </a:p>
          <a:p>
            <a:pPr marL="127000" indent="-1270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2x benchmark response rates reported by early users — with clean data</a:t>
            </a:r>
            <a:endParaRPr lang="en-US" sz="1100" dirty="0"/>
          </a:p>
          <a:p>
            <a:pPr marL="127000" indent="-1270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$1/lead vs. SDR research time is not a close call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6217920" y="1600200"/>
            <a:ext cx="5440680" cy="3447288"/>
          </a:xfrm>
          <a:prstGeom prst="roundRect">
            <a:avLst>
              <a:gd name="adj" fmla="val 2122"/>
            </a:avLst>
          </a:prstGeom>
          <a:solidFill>
            <a:srgbClr val="FDEBE8"/>
          </a:solidFill>
          <a:ln/>
        </p:spPr>
      </p:sp>
      <p:sp>
        <p:nvSpPr>
          <p:cNvPr id="8" name="Text 6"/>
          <p:cNvSpPr/>
          <p:nvPr/>
        </p:nvSpPr>
        <p:spPr>
          <a:xfrm>
            <a:off x="6492240" y="1828800"/>
            <a:ext cx="4892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spc="100" kern="0" dirty="0">
                <a:solidFill>
                  <a:srgbClr val="B444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LOOSE ICP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6492240" y="2240280"/>
            <a:ext cx="4892040" cy="25328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2,000 marginal recommendations/month ≈ $2,000 in credits</a:t>
            </a:r>
            <a:endParaRPr lang="en-US" sz="1100" dirty="0"/>
          </a:p>
          <a:p>
            <a:pPr marL="127000" indent="-1270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Reps ignore weak pipeline — you pay either way</a:t>
            </a:r>
            <a:endParaRPr lang="en-US" sz="1100" dirty="0"/>
          </a:p>
          <a:p>
            <a:pPr marL="127000" indent="-1270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variable isn't the price, it's your data discipline</a:t>
            </a:r>
            <a:endParaRPr lang="en-US" sz="1100" dirty="0"/>
          </a:p>
          <a:p>
            <a:pPr marL="127000" indent="-1270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Fix first: persona definitions, suppression lists (customers, open deals), a weekly review owner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02920" y="6473952"/>
            <a:ext cx="11155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7186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Sources: HubSpot pricing announcement (Apr 2026), Spring 2026 Spotlight, MarTech.org, third-party pricing analyses  |  EngagePulse.io</a:t>
            </a:r>
            <a:endParaRPr lang="en-US" sz="8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11155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213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fine print: check these four before budgeting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502920" y="1024128"/>
            <a:ext cx="11155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7186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None of these are dealbreakers — all of them move the number.</a:t>
            </a:r>
            <a:endParaRPr lang="en-US" sz="1250" dirty="0"/>
          </a:p>
        </p:txBody>
      </p:sp>
      <p:sp>
        <p:nvSpPr>
          <p:cNvPr id="4" name="Shape 2"/>
          <p:cNvSpPr/>
          <p:nvPr/>
        </p:nvSpPr>
        <p:spPr>
          <a:xfrm>
            <a:off x="502920" y="1600200"/>
            <a:ext cx="5463540" cy="1600200"/>
          </a:xfrm>
          <a:prstGeom prst="roundRect">
            <a:avLst>
              <a:gd name="adj" fmla="val 4571"/>
            </a:avLst>
          </a:prstGeom>
          <a:solidFill>
            <a:srgbClr val="F5F8FA"/>
          </a:solidFill>
          <a:ln/>
        </p:spPr>
      </p:sp>
      <p:sp>
        <p:nvSpPr>
          <p:cNvPr id="5" name="Shape 3"/>
          <p:cNvSpPr/>
          <p:nvPr/>
        </p:nvSpPr>
        <p:spPr>
          <a:xfrm>
            <a:off x="704088" y="1783080"/>
            <a:ext cx="402336" cy="402336"/>
          </a:xfrm>
          <a:prstGeom prst="ellipse">
            <a:avLst/>
          </a:prstGeom>
          <a:solidFill>
            <a:srgbClr val="FF7A59"/>
          </a:solidFill>
          <a:ln/>
        </p:spPr>
      </p:sp>
      <p:sp>
        <p:nvSpPr>
          <p:cNvPr id="6" name="Text 4"/>
          <p:cNvSpPr/>
          <p:nvPr/>
        </p:nvSpPr>
        <p:spPr>
          <a:xfrm>
            <a:off x="704088" y="1783080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1234440" y="1783080"/>
            <a:ext cx="45491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213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definition of “resolved”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1234440" y="2221992"/>
            <a:ext cx="45034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Resolution is the billing trigger. Understand how re-opened conversations, multi-issue threads, and customer silence are counted before forecasting from the $0.50 headline.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6195060" y="1600200"/>
            <a:ext cx="5463540" cy="1600200"/>
          </a:xfrm>
          <a:prstGeom prst="roundRect">
            <a:avLst>
              <a:gd name="adj" fmla="val 4571"/>
            </a:avLst>
          </a:prstGeom>
          <a:solidFill>
            <a:srgbClr val="F5F8FA"/>
          </a:solidFill>
          <a:ln/>
        </p:spPr>
      </p:sp>
      <p:sp>
        <p:nvSpPr>
          <p:cNvPr id="10" name="Shape 8"/>
          <p:cNvSpPr/>
          <p:nvPr/>
        </p:nvSpPr>
        <p:spPr>
          <a:xfrm>
            <a:off x="6396228" y="1783080"/>
            <a:ext cx="402336" cy="402336"/>
          </a:xfrm>
          <a:prstGeom prst="ellipse">
            <a:avLst/>
          </a:prstGeom>
          <a:solidFill>
            <a:srgbClr val="FF7A59"/>
          </a:solidFill>
          <a:ln/>
        </p:spPr>
      </p:sp>
      <p:sp>
        <p:nvSpPr>
          <p:cNvPr id="11" name="Text 9"/>
          <p:cNvSpPr/>
          <p:nvPr/>
        </p:nvSpPr>
        <p:spPr>
          <a:xfrm>
            <a:off x="6396228" y="1783080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6926580" y="1783080"/>
            <a:ext cx="45491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213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Seats underneath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6926580" y="2221992"/>
            <a:ext cx="45034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Customer Agent needs Service Hub Pro/Ent; Prospecting needs Sales Hub Pro/Ent (from ~$90-100/seat/mo). Model total cost of ownership, not per-outcome rates.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502920" y="3401568"/>
            <a:ext cx="5463540" cy="1600200"/>
          </a:xfrm>
          <a:prstGeom prst="roundRect">
            <a:avLst>
              <a:gd name="adj" fmla="val 4571"/>
            </a:avLst>
          </a:prstGeom>
          <a:solidFill>
            <a:srgbClr val="F5F8FA"/>
          </a:solidFill>
          <a:ln/>
        </p:spPr>
      </p:sp>
      <p:sp>
        <p:nvSpPr>
          <p:cNvPr id="15" name="Shape 13"/>
          <p:cNvSpPr/>
          <p:nvPr/>
        </p:nvSpPr>
        <p:spPr>
          <a:xfrm>
            <a:off x="704088" y="3584448"/>
            <a:ext cx="402336" cy="402336"/>
          </a:xfrm>
          <a:prstGeom prst="ellipse">
            <a:avLst/>
          </a:prstGeom>
          <a:solidFill>
            <a:srgbClr val="FF7A59"/>
          </a:solidFill>
          <a:ln/>
        </p:spPr>
      </p:sp>
      <p:sp>
        <p:nvSpPr>
          <p:cNvPr id="16" name="Text 14"/>
          <p:cNvSpPr/>
          <p:nvPr/>
        </p:nvSpPr>
        <p:spPr>
          <a:xfrm>
            <a:off x="704088" y="3584448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1234440" y="3584448"/>
            <a:ext cx="45491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213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Shared credit pools</a:t>
            </a:r>
            <a:endParaRPr lang="en-US" sz="1250" dirty="0"/>
          </a:p>
        </p:txBody>
      </p:sp>
      <p:sp>
        <p:nvSpPr>
          <p:cNvPr id="18" name="Text 16"/>
          <p:cNvSpPr/>
          <p:nvPr/>
        </p:nvSpPr>
        <p:spPr>
          <a:xfrm>
            <a:off x="1234440" y="4023360"/>
            <a:ext cx="45034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Agents and Breeze features draw from one balance. Set a monthly credit budget per team — not per portal — and alert on burn.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195060" y="3401568"/>
            <a:ext cx="5463540" cy="1600200"/>
          </a:xfrm>
          <a:prstGeom prst="roundRect">
            <a:avLst>
              <a:gd name="adj" fmla="val 4571"/>
            </a:avLst>
          </a:prstGeom>
          <a:solidFill>
            <a:srgbClr val="F5F8FA"/>
          </a:solidFill>
          <a:ln/>
        </p:spPr>
      </p:sp>
      <p:sp>
        <p:nvSpPr>
          <p:cNvPr id="20" name="Shape 18"/>
          <p:cNvSpPr/>
          <p:nvPr/>
        </p:nvSpPr>
        <p:spPr>
          <a:xfrm>
            <a:off x="6396228" y="3584448"/>
            <a:ext cx="402336" cy="402336"/>
          </a:xfrm>
          <a:prstGeom prst="ellipse">
            <a:avLst/>
          </a:prstGeom>
          <a:solidFill>
            <a:srgbClr val="FF7A59"/>
          </a:solidFill>
          <a:ln/>
        </p:spPr>
      </p:sp>
      <p:sp>
        <p:nvSpPr>
          <p:cNvPr id="21" name="Text 19"/>
          <p:cNvSpPr/>
          <p:nvPr/>
        </p:nvSpPr>
        <p:spPr>
          <a:xfrm>
            <a:off x="6396228" y="3584448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6926580" y="3584448"/>
            <a:ext cx="45491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213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Trial data is your forecast</a:t>
            </a:r>
            <a:endParaRPr lang="en-US" sz="1250" dirty="0"/>
          </a:p>
        </p:txBody>
      </p:sp>
      <p:sp>
        <p:nvSpPr>
          <p:cNvPr id="23" name="Text 21"/>
          <p:cNvSpPr/>
          <p:nvPr/>
        </p:nvSpPr>
        <p:spPr>
          <a:xfrm>
            <a:off x="6926580" y="4023360"/>
            <a:ext cx="45034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Both agents include 28-day trials. Run at realistic volume, export outcome counts, and budget from measured rates — not vendor averages.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502920" y="6473952"/>
            <a:ext cx="11155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7186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Sources: HubSpot pricing announcement (Apr 2026), Spring 2026 Spotlight, MarTech.org, third-party pricing analyses  |  EngagePulse.io</a:t>
            </a:r>
            <a:endParaRPr lang="en-US" sz="8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11155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213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Taking it to leadership: a 5-step budget case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502920" y="1024128"/>
            <a:ext cx="11155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7186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Frame it as cost-per-outcome vs. the alternative — loaded headcount for support, cost-per-qualified-lead for prospecting.</a:t>
            </a:r>
            <a:endParaRPr lang="en-US" sz="1250" dirty="0"/>
          </a:p>
        </p:txBody>
      </p:sp>
      <p:sp>
        <p:nvSpPr>
          <p:cNvPr id="4" name="Shape 2"/>
          <p:cNvSpPr/>
          <p:nvPr/>
        </p:nvSpPr>
        <p:spPr>
          <a:xfrm>
            <a:off x="502920" y="1600200"/>
            <a:ext cx="5463540" cy="1435608"/>
          </a:xfrm>
          <a:prstGeom prst="roundRect">
            <a:avLst>
              <a:gd name="adj" fmla="val 5096"/>
            </a:avLst>
          </a:prstGeom>
          <a:solidFill>
            <a:srgbClr val="F5F8FA"/>
          </a:solidFill>
          <a:ln/>
        </p:spPr>
      </p:sp>
      <p:sp>
        <p:nvSpPr>
          <p:cNvPr id="5" name="Shape 3"/>
          <p:cNvSpPr/>
          <p:nvPr/>
        </p:nvSpPr>
        <p:spPr>
          <a:xfrm>
            <a:off x="704088" y="1783080"/>
            <a:ext cx="402336" cy="402336"/>
          </a:xfrm>
          <a:prstGeom prst="ellipse">
            <a:avLst/>
          </a:prstGeom>
          <a:solidFill>
            <a:srgbClr val="FF7A59"/>
          </a:solidFill>
          <a:ln/>
        </p:spPr>
      </p:sp>
      <p:sp>
        <p:nvSpPr>
          <p:cNvPr id="6" name="Text 4"/>
          <p:cNvSpPr/>
          <p:nvPr/>
        </p:nvSpPr>
        <p:spPr>
          <a:xfrm>
            <a:off x="704088" y="1783080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1234440" y="1783080"/>
            <a:ext cx="45491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213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Baseline current state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1234440" y="2221992"/>
            <a:ext cx="45034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Conversations/month, cost per human resolution, cost per qualified lead from existing channels.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6195060" y="1600200"/>
            <a:ext cx="5463540" cy="1435608"/>
          </a:xfrm>
          <a:prstGeom prst="roundRect">
            <a:avLst>
              <a:gd name="adj" fmla="val 5096"/>
            </a:avLst>
          </a:prstGeom>
          <a:solidFill>
            <a:srgbClr val="F5F8FA"/>
          </a:solidFill>
          <a:ln/>
        </p:spPr>
      </p:sp>
      <p:sp>
        <p:nvSpPr>
          <p:cNvPr id="10" name="Shape 8"/>
          <p:cNvSpPr/>
          <p:nvPr/>
        </p:nvSpPr>
        <p:spPr>
          <a:xfrm>
            <a:off x="6396228" y="1783080"/>
            <a:ext cx="402336" cy="402336"/>
          </a:xfrm>
          <a:prstGeom prst="ellipse">
            <a:avLst/>
          </a:prstGeom>
          <a:solidFill>
            <a:srgbClr val="FF7A59"/>
          </a:solidFill>
          <a:ln/>
        </p:spPr>
      </p:sp>
      <p:sp>
        <p:nvSpPr>
          <p:cNvPr id="11" name="Text 9"/>
          <p:cNvSpPr/>
          <p:nvPr/>
        </p:nvSpPr>
        <p:spPr>
          <a:xfrm>
            <a:off x="6396228" y="1783080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6926580" y="1783080"/>
            <a:ext cx="45491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213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Run the 28-day trials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6926580" y="2221992"/>
            <a:ext cx="45034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Realistic volume, real queues. Capture actual resolution and recommendation rates — these are your planning numbers.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502920" y="3236976"/>
            <a:ext cx="5463540" cy="1435608"/>
          </a:xfrm>
          <a:prstGeom prst="roundRect">
            <a:avLst>
              <a:gd name="adj" fmla="val 5096"/>
            </a:avLst>
          </a:prstGeom>
          <a:solidFill>
            <a:srgbClr val="F5F8FA"/>
          </a:solidFill>
          <a:ln/>
        </p:spPr>
      </p:sp>
      <p:sp>
        <p:nvSpPr>
          <p:cNvPr id="15" name="Shape 13"/>
          <p:cNvSpPr/>
          <p:nvPr/>
        </p:nvSpPr>
        <p:spPr>
          <a:xfrm>
            <a:off x="704088" y="3419856"/>
            <a:ext cx="402336" cy="402336"/>
          </a:xfrm>
          <a:prstGeom prst="ellipse">
            <a:avLst/>
          </a:prstGeom>
          <a:solidFill>
            <a:srgbClr val="FF7A59"/>
          </a:solidFill>
          <a:ln/>
        </p:spPr>
      </p:sp>
      <p:sp>
        <p:nvSpPr>
          <p:cNvPr id="16" name="Text 14"/>
          <p:cNvSpPr/>
          <p:nvPr/>
        </p:nvSpPr>
        <p:spPr>
          <a:xfrm>
            <a:off x="704088" y="3419856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1234440" y="3419856"/>
            <a:ext cx="45491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213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Model three scenarios</a:t>
            </a:r>
            <a:endParaRPr lang="en-US" sz="1250" dirty="0"/>
          </a:p>
        </p:txBody>
      </p:sp>
      <p:sp>
        <p:nvSpPr>
          <p:cNvPr id="18" name="Text 16"/>
          <p:cNvSpPr/>
          <p:nvPr/>
        </p:nvSpPr>
        <p:spPr>
          <a:xfrm>
            <a:off x="1234440" y="3858768"/>
            <a:ext cx="45034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Conservative / expected / aggressive volume using the credit math. Show the crossover point vs. headcount.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195060" y="3236976"/>
            <a:ext cx="5463540" cy="1435608"/>
          </a:xfrm>
          <a:prstGeom prst="roundRect">
            <a:avLst>
              <a:gd name="adj" fmla="val 5096"/>
            </a:avLst>
          </a:prstGeom>
          <a:solidFill>
            <a:srgbClr val="F5F8FA"/>
          </a:solidFill>
          <a:ln/>
        </p:spPr>
      </p:sp>
      <p:sp>
        <p:nvSpPr>
          <p:cNvPr id="20" name="Shape 18"/>
          <p:cNvSpPr/>
          <p:nvPr/>
        </p:nvSpPr>
        <p:spPr>
          <a:xfrm>
            <a:off x="6396228" y="3419856"/>
            <a:ext cx="402336" cy="402336"/>
          </a:xfrm>
          <a:prstGeom prst="ellipse">
            <a:avLst/>
          </a:prstGeom>
          <a:solidFill>
            <a:srgbClr val="FF7A59"/>
          </a:solidFill>
          <a:ln/>
        </p:spPr>
      </p:sp>
      <p:sp>
        <p:nvSpPr>
          <p:cNvPr id="21" name="Text 19"/>
          <p:cNvSpPr/>
          <p:nvPr/>
        </p:nvSpPr>
        <p:spPr>
          <a:xfrm>
            <a:off x="6396228" y="3419856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6926580" y="3419856"/>
            <a:ext cx="45491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213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Set guardrails</a:t>
            </a:r>
            <a:endParaRPr lang="en-US" sz="1250" dirty="0"/>
          </a:p>
        </p:txBody>
      </p:sp>
      <p:sp>
        <p:nvSpPr>
          <p:cNvPr id="23" name="Text 21"/>
          <p:cNvSpPr/>
          <p:nvPr/>
        </p:nvSpPr>
        <p:spPr>
          <a:xfrm>
            <a:off x="6926580" y="3858768"/>
            <a:ext cx="45034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Monthly credit budget, weekly burn monitoring, and a named owner who reviews agent outcomes.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3348990" y="4873752"/>
            <a:ext cx="5463540" cy="1435608"/>
          </a:xfrm>
          <a:prstGeom prst="roundRect">
            <a:avLst>
              <a:gd name="adj" fmla="val 5096"/>
            </a:avLst>
          </a:prstGeom>
          <a:solidFill>
            <a:srgbClr val="F5F8FA"/>
          </a:solidFill>
          <a:ln/>
        </p:spPr>
      </p:sp>
      <p:sp>
        <p:nvSpPr>
          <p:cNvPr id="25" name="Shape 23"/>
          <p:cNvSpPr/>
          <p:nvPr/>
        </p:nvSpPr>
        <p:spPr>
          <a:xfrm>
            <a:off x="3550158" y="5056632"/>
            <a:ext cx="402336" cy="402336"/>
          </a:xfrm>
          <a:prstGeom prst="ellipse">
            <a:avLst/>
          </a:prstGeom>
          <a:solidFill>
            <a:srgbClr val="FF7A59"/>
          </a:solidFill>
          <a:ln/>
        </p:spPr>
      </p:sp>
      <p:sp>
        <p:nvSpPr>
          <p:cNvPr id="26" name="Text 24"/>
          <p:cNvSpPr/>
          <p:nvPr/>
        </p:nvSpPr>
        <p:spPr>
          <a:xfrm>
            <a:off x="3550158" y="5056632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500" dirty="0"/>
          </a:p>
        </p:txBody>
      </p:sp>
      <p:sp>
        <p:nvSpPr>
          <p:cNvPr id="27" name="Text 25"/>
          <p:cNvSpPr/>
          <p:nvPr/>
        </p:nvSpPr>
        <p:spPr>
          <a:xfrm>
            <a:off x="4080510" y="5056632"/>
            <a:ext cx="45491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213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Present as a pilot with exit criteria</a:t>
            </a:r>
            <a:endParaRPr lang="en-US" sz="1250" dirty="0"/>
          </a:p>
        </p:txBody>
      </p:sp>
      <p:sp>
        <p:nvSpPr>
          <p:cNvPr id="28" name="Text 26"/>
          <p:cNvSpPr/>
          <p:nvPr/>
        </p:nvSpPr>
        <p:spPr>
          <a:xfrm>
            <a:off x="4080510" y="5495544"/>
            <a:ext cx="45034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3347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a platform commitment. Define what success looks like in 90 days and what triggers shutoff.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502920" y="6473952"/>
            <a:ext cx="11155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7186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Sources: HubSpot pricing announcement (Apr 2026), Spring 2026 Spotlight, MarTech.org, third-party pricing analyses  |  EngagePulse.io</a:t>
            </a:r>
            <a:endParaRPr lang="en-US" sz="8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21334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594360"/>
            <a:ext cx="10698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bottom line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731520" y="1554480"/>
            <a:ext cx="5212080" cy="2057400"/>
          </a:xfrm>
          <a:prstGeom prst="roundRect">
            <a:avLst>
              <a:gd name="adj" fmla="val 4000"/>
            </a:avLst>
          </a:prstGeom>
          <a:solidFill>
            <a:srgbClr val="2E4358"/>
          </a:solidFill>
          <a:ln/>
        </p:spPr>
      </p:sp>
      <p:sp>
        <p:nvSpPr>
          <p:cNvPr id="4" name="Shape 2"/>
          <p:cNvSpPr/>
          <p:nvPr/>
        </p:nvSpPr>
        <p:spPr>
          <a:xfrm>
            <a:off x="987552" y="1810512"/>
            <a:ext cx="457200" cy="457200"/>
          </a:xfrm>
          <a:prstGeom prst="ellipse">
            <a:avLst/>
          </a:prstGeom>
          <a:solidFill>
            <a:srgbClr val="FF7A59"/>
          </a:solidFill>
          <a:ln/>
        </p:spPr>
      </p:sp>
      <p:sp>
        <p:nvSpPr>
          <p:cNvPr id="5" name="Text 3"/>
          <p:cNvSpPr/>
          <p:nvPr/>
        </p:nvSpPr>
        <p:spPr>
          <a:xfrm>
            <a:off x="987552" y="181051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600200" y="1810512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most teams, this is a price cut</a:t>
            </a:r>
            <a:endParaRPr lang="en-US" sz="1450" dirty="0"/>
          </a:p>
        </p:txBody>
      </p:sp>
      <p:sp>
        <p:nvSpPr>
          <p:cNvPr id="7" name="Text 5"/>
          <p:cNvSpPr/>
          <p:nvPr/>
        </p:nvSpPr>
        <p:spPr>
          <a:xfrm>
            <a:off x="987552" y="2423160"/>
            <a:ext cx="4700016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C7D4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Half the per-unit rate on support, no charge for unresolved attempts. The direction of travel is customer-friendly.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6217920" y="1554480"/>
            <a:ext cx="5212080" cy="2057400"/>
          </a:xfrm>
          <a:prstGeom prst="roundRect">
            <a:avLst>
              <a:gd name="adj" fmla="val 4000"/>
            </a:avLst>
          </a:prstGeom>
          <a:solidFill>
            <a:srgbClr val="2E4358"/>
          </a:solidFill>
          <a:ln/>
        </p:spPr>
      </p:sp>
      <p:sp>
        <p:nvSpPr>
          <p:cNvPr id="9" name="Shape 7"/>
          <p:cNvSpPr/>
          <p:nvPr/>
        </p:nvSpPr>
        <p:spPr>
          <a:xfrm>
            <a:off x="6473952" y="1810512"/>
            <a:ext cx="457200" cy="457200"/>
          </a:xfrm>
          <a:prstGeom prst="ellipse">
            <a:avLst/>
          </a:prstGeom>
          <a:solidFill>
            <a:srgbClr val="FF7A59"/>
          </a:solidFill>
          <a:ln/>
        </p:spPr>
      </p:sp>
      <p:sp>
        <p:nvSpPr>
          <p:cNvPr id="10" name="Text 8"/>
          <p:cNvSpPr/>
          <p:nvPr/>
        </p:nvSpPr>
        <p:spPr>
          <a:xfrm>
            <a:off x="6473952" y="181051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7086600" y="1810512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exceptions are predictable</a:t>
            </a:r>
            <a:endParaRPr lang="en-US" sz="1450" dirty="0"/>
          </a:p>
        </p:txBody>
      </p:sp>
      <p:sp>
        <p:nvSpPr>
          <p:cNvPr id="12" name="Text 10"/>
          <p:cNvSpPr/>
          <p:nvPr/>
        </p:nvSpPr>
        <p:spPr>
          <a:xfrm>
            <a:off x="6473952" y="2423160"/>
            <a:ext cx="4700016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C7D4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High-volume desks, loose ICPs, and long multi-issue threads. If that's you, model before you activate.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731520" y="3886200"/>
            <a:ext cx="5212080" cy="2057400"/>
          </a:xfrm>
          <a:prstGeom prst="roundRect">
            <a:avLst>
              <a:gd name="adj" fmla="val 4000"/>
            </a:avLst>
          </a:prstGeom>
          <a:solidFill>
            <a:srgbClr val="2E4358"/>
          </a:solidFill>
          <a:ln/>
        </p:spPr>
      </p:sp>
      <p:sp>
        <p:nvSpPr>
          <p:cNvPr id="14" name="Shape 12"/>
          <p:cNvSpPr/>
          <p:nvPr/>
        </p:nvSpPr>
        <p:spPr>
          <a:xfrm>
            <a:off x="987552" y="4142232"/>
            <a:ext cx="457200" cy="457200"/>
          </a:xfrm>
          <a:prstGeom prst="ellipse">
            <a:avLst/>
          </a:prstGeom>
          <a:solidFill>
            <a:srgbClr val="FF7A59"/>
          </a:solidFill>
          <a:ln/>
        </p:spPr>
      </p:sp>
      <p:sp>
        <p:nvSpPr>
          <p:cNvPr id="15" name="Text 13"/>
          <p:cNvSpPr/>
          <p:nvPr/>
        </p:nvSpPr>
        <p:spPr>
          <a:xfrm>
            <a:off x="987552" y="414223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600200" y="4142232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Credits are a budget line now</a:t>
            </a:r>
            <a:endParaRPr lang="en-US" sz="1450" dirty="0"/>
          </a:p>
        </p:txBody>
      </p:sp>
      <p:sp>
        <p:nvSpPr>
          <p:cNvPr id="17" name="Text 15"/>
          <p:cNvSpPr/>
          <p:nvPr/>
        </p:nvSpPr>
        <p:spPr>
          <a:xfrm>
            <a:off x="987552" y="4754880"/>
            <a:ext cx="4700016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C7D4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Treat them like ad spend: budgeted, monitored weekly, owned by someone. Surprise bills are a process failure.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6217920" y="3886200"/>
            <a:ext cx="5212080" cy="2057400"/>
          </a:xfrm>
          <a:prstGeom prst="roundRect">
            <a:avLst>
              <a:gd name="adj" fmla="val 4000"/>
            </a:avLst>
          </a:prstGeom>
          <a:solidFill>
            <a:srgbClr val="2E4358"/>
          </a:solidFill>
          <a:ln/>
        </p:spPr>
      </p:sp>
      <p:sp>
        <p:nvSpPr>
          <p:cNvPr id="19" name="Shape 17"/>
          <p:cNvSpPr/>
          <p:nvPr/>
        </p:nvSpPr>
        <p:spPr>
          <a:xfrm>
            <a:off x="6473952" y="4142232"/>
            <a:ext cx="457200" cy="457200"/>
          </a:xfrm>
          <a:prstGeom prst="ellipse">
            <a:avLst/>
          </a:prstGeom>
          <a:solidFill>
            <a:srgbClr val="FF7A59"/>
          </a:solidFill>
          <a:ln/>
        </p:spPr>
      </p:sp>
      <p:sp>
        <p:nvSpPr>
          <p:cNvPr id="20" name="Text 18"/>
          <p:cNvSpPr/>
          <p:nvPr/>
        </p:nvSpPr>
        <p:spPr>
          <a:xfrm>
            <a:off x="6473952" y="414223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7086600" y="4142232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Outcome pricing is the market signal</a:t>
            </a:r>
            <a:endParaRPr lang="en-US" sz="1450" dirty="0"/>
          </a:p>
        </p:txBody>
      </p:sp>
      <p:sp>
        <p:nvSpPr>
          <p:cNvPr id="22" name="Text 20"/>
          <p:cNvSpPr/>
          <p:nvPr/>
        </p:nvSpPr>
        <p:spPr>
          <a:xfrm>
            <a:off x="6473952" y="4754880"/>
            <a:ext cx="4700016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C7D4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HubSpot is betting its context advantage supports results-based billing. Expect the rest of your stack to follow.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731520" y="6355080"/>
            <a:ext cx="10698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DA2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EngagePulse.io — enterprise MarTech &amp; marketing operations consulting  |  Sources: HubSpot pricing announcement (Apr 2026), MarTech.org, third-party analyses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HubSpot Credits &amp; Outcome-Based Pricing (2026)</dc:title>
  <dc:subject>PptxGenJS Presentation</dc:subject>
  <dc:creator>Engage Pulse</dc:creator>
  <cp:lastModifiedBy>Engage Pulse</cp:lastModifiedBy>
  <cp:revision>1</cp:revision>
  <dcterms:created xsi:type="dcterms:W3CDTF">2026-07-17T02:10:27Z</dcterms:created>
  <dcterms:modified xsi:type="dcterms:W3CDTF">2026-07-17T02:10:27Z</dcterms:modified>
</cp:coreProperties>
</file>