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12192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" name="Google Shape;37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" name="Google Shape;74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0" name="Google Shape;130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8" name="Google Shape;158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1.png"/><Relationship Id="rId5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1.png"/><Relationship Id="rId5" Type="http://schemas.openxmlformats.org/officeDocument/2006/relationships/image" Target="../media/image4.png"/><Relationship Id="rId6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13343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731520" y="685800"/>
            <a:ext cx="59436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7A59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7A59"/>
                </a:solidFill>
                <a:latin typeface="Arial"/>
                <a:ea typeface="Arial"/>
                <a:cs typeface="Arial"/>
                <a:sym typeface="Arial"/>
              </a:rPr>
              <a:t>LAUNCHED SPRING 2026 • BETA • $50/MO STANDALONE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731520" y="1051560"/>
            <a:ext cx="106984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HubSpot AEO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731520" y="2148840"/>
            <a:ext cx="960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7D4E2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C7D4E2"/>
                </a:solidFill>
                <a:latin typeface="Arial"/>
                <a:ea typeface="Arial"/>
                <a:cs typeface="Arial"/>
                <a:sym typeface="Arial"/>
              </a:rPr>
              <a:t>How to track — and win — your brand's visibility in ChatGPT, Gemini, and Perplexity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3"/>
          <p:cNvSpPr/>
          <p:nvPr/>
        </p:nvSpPr>
        <p:spPr>
          <a:xfrm>
            <a:off x="731520" y="3063240"/>
            <a:ext cx="3383280" cy="2286000"/>
          </a:xfrm>
          <a:prstGeom prst="roundRect">
            <a:avLst>
              <a:gd fmla="val 3600" name="adj"/>
            </a:avLst>
          </a:prstGeom>
          <a:solidFill>
            <a:srgbClr val="2E435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3"/>
          <p:cNvSpPr/>
          <p:nvPr/>
        </p:nvSpPr>
        <p:spPr>
          <a:xfrm>
            <a:off x="1005840" y="3383280"/>
            <a:ext cx="566928" cy="566928"/>
          </a:xfrm>
          <a:prstGeom prst="ellipse">
            <a:avLst/>
          </a:prstGeom>
          <a:solidFill>
            <a:srgbClr val="FF7A5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1" name="Google Shape;2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15568" y="3493008"/>
            <a:ext cx="347472" cy="347472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3"/>
          <p:cNvSpPr/>
          <p:nvPr/>
        </p:nvSpPr>
        <p:spPr>
          <a:xfrm>
            <a:off x="1005840" y="4114800"/>
            <a:ext cx="28346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Citation analysis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3"/>
          <p:cNvSpPr/>
          <p:nvPr/>
        </p:nvSpPr>
        <p:spPr>
          <a:xfrm>
            <a:off x="1005840" y="4526280"/>
            <a:ext cx="283464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FC1D4"/>
              </a:buClr>
              <a:buSzPts val="1150"/>
              <a:buFont typeface="Arial"/>
              <a:buNone/>
            </a:pPr>
            <a:r>
              <a:rPr b="0" i="0" lang="en-US" sz="1150" u="none" cap="none" strike="noStrike">
                <a:solidFill>
                  <a:srgbClr val="AFC1D4"/>
                </a:solidFill>
                <a:latin typeface="Arial"/>
                <a:ea typeface="Arial"/>
                <a:cs typeface="Arial"/>
                <a:sym typeface="Arial"/>
              </a:rPr>
              <a:t>When and where AI answers cite your brand — and from which sources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3"/>
          <p:cNvSpPr/>
          <p:nvPr/>
        </p:nvSpPr>
        <p:spPr>
          <a:xfrm>
            <a:off x="4434840" y="3063240"/>
            <a:ext cx="3383280" cy="2286000"/>
          </a:xfrm>
          <a:prstGeom prst="roundRect">
            <a:avLst>
              <a:gd fmla="val 3600" name="adj"/>
            </a:avLst>
          </a:prstGeom>
          <a:solidFill>
            <a:srgbClr val="2E435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3"/>
          <p:cNvSpPr/>
          <p:nvPr/>
        </p:nvSpPr>
        <p:spPr>
          <a:xfrm>
            <a:off x="4709160" y="3383280"/>
            <a:ext cx="566928" cy="566928"/>
          </a:xfrm>
          <a:prstGeom prst="ellipse">
            <a:avLst/>
          </a:prstGeom>
          <a:solidFill>
            <a:srgbClr val="FF7A5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6" name="Google Shape;26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18888" y="3493008"/>
            <a:ext cx="347472" cy="347472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3"/>
          <p:cNvSpPr/>
          <p:nvPr/>
        </p:nvSpPr>
        <p:spPr>
          <a:xfrm>
            <a:off x="4709160" y="4114800"/>
            <a:ext cx="28346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Competitor benchmarking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3"/>
          <p:cNvSpPr/>
          <p:nvPr/>
        </p:nvSpPr>
        <p:spPr>
          <a:xfrm>
            <a:off x="4709160" y="4526280"/>
            <a:ext cx="283464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FC1D4"/>
              </a:buClr>
              <a:buSzPts val="1150"/>
              <a:buFont typeface="Arial"/>
              <a:buNone/>
            </a:pPr>
            <a:r>
              <a:rPr b="0" i="0" lang="en-US" sz="1150" u="none" cap="none" strike="noStrike">
                <a:solidFill>
                  <a:srgbClr val="AFC1D4"/>
                </a:solidFill>
                <a:latin typeface="Arial"/>
                <a:ea typeface="Arial"/>
                <a:cs typeface="Arial"/>
                <a:sym typeface="Arial"/>
              </a:rPr>
              <a:t>Your AI visibility vs. named competitors on the prompts that matter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3"/>
          <p:cNvSpPr/>
          <p:nvPr/>
        </p:nvSpPr>
        <p:spPr>
          <a:xfrm>
            <a:off x="8138160" y="3063240"/>
            <a:ext cx="3383280" cy="2286000"/>
          </a:xfrm>
          <a:prstGeom prst="roundRect">
            <a:avLst>
              <a:gd fmla="val 3600" name="adj"/>
            </a:avLst>
          </a:prstGeom>
          <a:solidFill>
            <a:srgbClr val="2E435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3"/>
          <p:cNvSpPr/>
          <p:nvPr/>
        </p:nvSpPr>
        <p:spPr>
          <a:xfrm>
            <a:off x="8412480" y="3383280"/>
            <a:ext cx="566928" cy="566928"/>
          </a:xfrm>
          <a:prstGeom prst="ellipse">
            <a:avLst/>
          </a:prstGeom>
          <a:solidFill>
            <a:srgbClr val="FF7A5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31" name="Google Shape;31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522208" y="3493008"/>
            <a:ext cx="347472" cy="347472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3"/>
          <p:cNvSpPr/>
          <p:nvPr/>
        </p:nvSpPr>
        <p:spPr>
          <a:xfrm>
            <a:off x="8412480" y="4114800"/>
            <a:ext cx="28346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Prioritized actions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3"/>
          <p:cNvSpPr/>
          <p:nvPr/>
        </p:nvSpPr>
        <p:spPr>
          <a:xfrm>
            <a:off x="8412480" y="4526280"/>
            <a:ext cx="283464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FC1D4"/>
              </a:buClr>
              <a:buSzPts val="1150"/>
              <a:buFont typeface="Arial"/>
              <a:buNone/>
            </a:pPr>
            <a:r>
              <a:rPr b="0" i="0" lang="en-US" sz="1150" u="none" cap="none" strike="noStrike">
                <a:solidFill>
                  <a:srgbClr val="AFC1D4"/>
                </a:solidFill>
                <a:latin typeface="Arial"/>
                <a:ea typeface="Arial"/>
                <a:cs typeface="Arial"/>
                <a:sym typeface="Arial"/>
              </a:rPr>
              <a:t>A ranked to-do list, not another dashboard to interpret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3"/>
          <p:cNvSpPr/>
          <p:nvPr/>
        </p:nvSpPr>
        <p:spPr>
          <a:xfrm>
            <a:off x="731520" y="6355080"/>
            <a:ext cx="10698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DA2B8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8DA2B8"/>
                </a:solidFill>
                <a:latin typeface="Arial"/>
                <a:ea typeface="Arial"/>
                <a:cs typeface="Arial"/>
                <a:sym typeface="Arial"/>
              </a:rPr>
              <a:t>Sources: HubSpot Spring 2026 Spotlight, HubSpot AEO product page, Search Engine Land LLM traffic research  |  EngagePulse.io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4"/>
          <p:cNvSpPr/>
          <p:nvPr/>
        </p:nvSpPr>
        <p:spPr>
          <a:xfrm>
            <a:off x="502920" y="457200"/>
            <a:ext cx="11155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13343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213343"/>
                </a:solidFill>
                <a:latin typeface="Arial"/>
                <a:ea typeface="Arial"/>
                <a:cs typeface="Arial"/>
                <a:sym typeface="Arial"/>
              </a:rPr>
              <a:t>Why AEO, why now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4"/>
          <p:cNvSpPr/>
          <p:nvPr/>
        </p:nvSpPr>
        <p:spPr>
          <a:xfrm>
            <a:off x="502920" y="1024128"/>
            <a:ext cx="111556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186A0"/>
              </a:buClr>
              <a:buSzPts val="1250"/>
              <a:buFont typeface="Arial"/>
              <a:buNone/>
            </a:pPr>
            <a:r>
              <a:rPr b="0" i="1" lang="en-US" sz="1250" u="none" cap="none" strike="noStrike">
                <a:solidFill>
                  <a:srgbClr val="7186A0"/>
                </a:solidFill>
                <a:latin typeface="Arial"/>
                <a:ea typeface="Arial"/>
                <a:cs typeface="Arial"/>
                <a:sym typeface="Arial"/>
              </a:rPr>
              <a:t>Buyers haven't stopped researching — they've moved the research into answer engines and arrive pre-convinced.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4"/>
          <p:cNvSpPr/>
          <p:nvPr/>
        </p:nvSpPr>
        <p:spPr>
          <a:xfrm>
            <a:off x="502920" y="1600200"/>
            <a:ext cx="3566160" cy="1737360"/>
          </a:xfrm>
          <a:prstGeom prst="roundRect">
            <a:avLst>
              <a:gd fmla="val 4211" name="adj"/>
            </a:avLst>
          </a:prstGeom>
          <a:solidFill>
            <a:srgbClr val="F5F8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4"/>
          <p:cNvSpPr/>
          <p:nvPr/>
        </p:nvSpPr>
        <p:spPr>
          <a:xfrm>
            <a:off x="685800" y="1801368"/>
            <a:ext cx="320040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593A"/>
              </a:buClr>
              <a:buSzPts val="3400"/>
              <a:buFont typeface="Arial"/>
              <a:buNone/>
            </a:pPr>
            <a:r>
              <a:rPr b="1" i="0" lang="en-US" sz="3400" u="none" cap="none" strike="noStrike">
                <a:solidFill>
                  <a:srgbClr val="E8593A"/>
                </a:solidFill>
                <a:latin typeface="Arial"/>
                <a:ea typeface="Arial"/>
                <a:cs typeface="Arial"/>
                <a:sym typeface="Arial"/>
              </a:rPr>
              <a:t>-27%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4"/>
          <p:cNvSpPr/>
          <p:nvPr/>
        </p:nvSpPr>
        <p:spPr>
          <a:xfrm>
            <a:off x="685800" y="2560320"/>
            <a:ext cx="3200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475B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YoY organic traffic decline across HubSpot customers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4"/>
          <p:cNvSpPr/>
          <p:nvPr/>
        </p:nvSpPr>
        <p:spPr>
          <a:xfrm>
            <a:off x="4297680" y="1600200"/>
            <a:ext cx="3566160" cy="1737360"/>
          </a:xfrm>
          <a:prstGeom prst="roundRect">
            <a:avLst>
              <a:gd fmla="val 4211" name="adj"/>
            </a:avLst>
          </a:prstGeom>
          <a:solidFill>
            <a:srgbClr val="F5F8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4"/>
          <p:cNvSpPr/>
          <p:nvPr/>
        </p:nvSpPr>
        <p:spPr>
          <a:xfrm>
            <a:off x="4480560" y="1801368"/>
            <a:ext cx="320040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593A"/>
              </a:buClr>
              <a:buSzPts val="3400"/>
              <a:buFont typeface="Arial"/>
              <a:buNone/>
            </a:pPr>
            <a:r>
              <a:rPr b="1" i="0" lang="en-US" sz="3400" u="none" cap="none" strike="noStrike">
                <a:solidFill>
                  <a:srgbClr val="E8593A"/>
                </a:solidFill>
                <a:latin typeface="Arial"/>
                <a:ea typeface="Arial"/>
                <a:cs typeface="Arial"/>
                <a:sym typeface="Arial"/>
              </a:rPr>
              <a:t>3x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4"/>
          <p:cNvSpPr/>
          <p:nvPr/>
        </p:nvSpPr>
        <p:spPr>
          <a:xfrm>
            <a:off x="4480560" y="2560320"/>
            <a:ext cx="3200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475B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growth in AI referral traffic industry-wide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4"/>
          <p:cNvSpPr/>
          <p:nvPr/>
        </p:nvSpPr>
        <p:spPr>
          <a:xfrm>
            <a:off x="8092440" y="1600200"/>
            <a:ext cx="3566160" cy="1737360"/>
          </a:xfrm>
          <a:prstGeom prst="roundRect">
            <a:avLst>
              <a:gd fmla="val 4211" name="adj"/>
            </a:avLst>
          </a:prstGeom>
          <a:solidFill>
            <a:srgbClr val="F5F8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4"/>
          <p:cNvSpPr/>
          <p:nvPr/>
        </p:nvSpPr>
        <p:spPr>
          <a:xfrm>
            <a:off x="8275320" y="1801368"/>
            <a:ext cx="320040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593A"/>
              </a:buClr>
              <a:buSzPts val="3400"/>
              <a:buFont typeface="Arial"/>
              <a:buNone/>
            </a:pPr>
            <a:r>
              <a:rPr b="1" i="0" lang="en-US" sz="3400" u="none" cap="none" strike="noStrike">
                <a:solidFill>
                  <a:srgbClr val="E8593A"/>
                </a:solidFill>
                <a:latin typeface="Arial"/>
                <a:ea typeface="Arial"/>
                <a:cs typeface="Arial"/>
                <a:sym typeface="Arial"/>
              </a:rPr>
              <a:t>$50/mo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4"/>
          <p:cNvSpPr/>
          <p:nvPr/>
        </p:nvSpPr>
        <p:spPr>
          <a:xfrm>
            <a:off x="8275320" y="2560320"/>
            <a:ext cx="3200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475B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standalone price — no HubSpot plan required (included in Marketing Hub Pro/Ent)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4"/>
          <p:cNvSpPr/>
          <p:nvPr/>
        </p:nvSpPr>
        <p:spPr>
          <a:xfrm>
            <a:off x="502920" y="3611880"/>
            <a:ext cx="5463540" cy="2606040"/>
          </a:xfrm>
          <a:prstGeom prst="roundRect">
            <a:avLst>
              <a:gd fmla="val 2807" name="adj"/>
            </a:avLst>
          </a:prstGeom>
          <a:solidFill>
            <a:srgbClr val="E5F5E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758952" y="3813048"/>
            <a:ext cx="4951476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7A4D"/>
              </a:buClr>
              <a:buSzPts val="1150"/>
              <a:buFont typeface="Arial"/>
              <a:buNone/>
            </a:pPr>
            <a:r>
              <a:rPr b="1" i="0" lang="en-US" sz="1150" u="none" cap="none" strike="noStrike">
                <a:solidFill>
                  <a:srgbClr val="1F7A4D"/>
                </a:solidFill>
                <a:latin typeface="Arial"/>
                <a:ea typeface="Arial"/>
                <a:cs typeface="Arial"/>
                <a:sym typeface="Arial"/>
              </a:rPr>
              <a:t>THE OPPORTUNITY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4"/>
          <p:cNvSpPr/>
          <p:nvPr/>
        </p:nvSpPr>
        <p:spPr>
          <a:xfrm>
            <a:off x="758952" y="4160520"/>
            <a:ext cx="500634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27000" lvl="0" marL="127000" marR="0" rtl="0" algn="l">
              <a:spcBef>
                <a:spcPts val="0"/>
              </a:spcBef>
              <a:spcAft>
                <a:spcPts val="0"/>
              </a:spcAft>
              <a:buClr>
                <a:srgbClr val="33475B"/>
              </a:buClr>
              <a:buSzPts val="1050"/>
              <a:buFont typeface="Arial"/>
              <a:buChar char="•"/>
            </a:pPr>
            <a:r>
              <a:rPr b="0" i="0" lang="en-US" sz="105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AI referral traffic converts at higher rates — the engine pre-qualifies the visitor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0" lvl="0" marL="127000" marR="0" rtl="0" algn="l">
              <a:spcBef>
                <a:spcPts val="600"/>
              </a:spcBef>
              <a:spcAft>
                <a:spcPts val="0"/>
              </a:spcAft>
              <a:buClr>
                <a:srgbClr val="33475B"/>
              </a:buClr>
              <a:buSzPts val="1050"/>
              <a:buFont typeface="Arial"/>
              <a:buChar char="•"/>
            </a:pPr>
            <a:r>
              <a:rPr b="0" i="0" lang="en-US" sz="105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Citation share is winnable now, while most competitors aren't measuring it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0" lvl="0" marL="127000" marR="0" rtl="0" algn="l">
              <a:spcBef>
                <a:spcPts val="600"/>
              </a:spcBef>
              <a:spcAft>
                <a:spcPts val="0"/>
              </a:spcAft>
              <a:buClr>
                <a:srgbClr val="33475B"/>
              </a:buClr>
              <a:buSzPts val="1050"/>
              <a:buFont typeface="Arial"/>
              <a:buChar char="•"/>
            </a:pPr>
            <a:r>
              <a:rPr b="0" i="0" lang="en-US" sz="105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Free entry points: HubSpot's AEO Grader + AI Search Sensor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4"/>
          <p:cNvSpPr/>
          <p:nvPr/>
        </p:nvSpPr>
        <p:spPr>
          <a:xfrm>
            <a:off x="6195060" y="3611880"/>
            <a:ext cx="5463540" cy="2606040"/>
          </a:xfrm>
          <a:prstGeom prst="roundRect">
            <a:avLst>
              <a:gd fmla="val 2807" name="adj"/>
            </a:avLst>
          </a:prstGeom>
          <a:solidFill>
            <a:srgbClr val="FDEB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4"/>
          <p:cNvSpPr/>
          <p:nvPr/>
        </p:nvSpPr>
        <p:spPr>
          <a:xfrm>
            <a:off x="6451092" y="3813048"/>
            <a:ext cx="4951476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4442C"/>
              </a:buClr>
              <a:buSzPts val="1150"/>
              <a:buFont typeface="Arial"/>
              <a:buNone/>
            </a:pPr>
            <a:r>
              <a:rPr b="1" i="0" lang="en-US" sz="1150" u="none" cap="none" strike="noStrike">
                <a:solidFill>
                  <a:srgbClr val="B4442C"/>
                </a:solidFill>
                <a:latin typeface="Arial"/>
                <a:ea typeface="Arial"/>
                <a:cs typeface="Arial"/>
                <a:sym typeface="Arial"/>
              </a:rPr>
              <a:t>THE REALITY CHECK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4"/>
          <p:cNvSpPr/>
          <p:nvPr/>
        </p:nvSpPr>
        <p:spPr>
          <a:xfrm>
            <a:off x="6451092" y="4160520"/>
            <a:ext cx="500634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27000" lvl="0" marL="127000" marR="0" rtl="0" algn="l">
              <a:spcBef>
                <a:spcPts val="0"/>
              </a:spcBef>
              <a:spcAft>
                <a:spcPts val="0"/>
              </a:spcAft>
              <a:buClr>
                <a:srgbClr val="33475B"/>
              </a:buClr>
              <a:buSzPts val="1050"/>
              <a:buFont typeface="Arial"/>
              <a:buChar char="•"/>
            </a:pPr>
            <a:r>
              <a:rPr b="0" i="0" lang="en-US" sz="105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Volume is smaller than classic organic — judge it on conversion quality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0" lvl="0" marL="127000" marR="0" rtl="0" algn="l">
              <a:spcBef>
                <a:spcPts val="600"/>
              </a:spcBef>
              <a:spcAft>
                <a:spcPts val="0"/>
              </a:spcAft>
              <a:buClr>
                <a:srgbClr val="33475B"/>
              </a:buClr>
              <a:buSzPts val="1050"/>
              <a:buFont typeface="Arial"/>
              <a:buChar char="•"/>
            </a:pPr>
            <a:r>
              <a:rPr b="0" i="0" lang="en-US" sz="105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Attribution is young; referrer data is inconsistent across engines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0" lvl="0" marL="127000" marR="0" rtl="0" algn="l">
              <a:spcBef>
                <a:spcPts val="600"/>
              </a:spcBef>
              <a:spcAft>
                <a:spcPts val="0"/>
              </a:spcAft>
              <a:buClr>
                <a:srgbClr val="33475B"/>
              </a:buClr>
              <a:buSzPts val="1050"/>
              <a:buFont typeface="Arial"/>
              <a:buChar char="•"/>
            </a:pPr>
            <a:r>
              <a:rPr b="0" i="0" lang="en-US" sz="105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It's a beta product — expect the feature set to move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4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186A0"/>
              </a:buClr>
              <a:buSzPts val="850"/>
              <a:buFont typeface="Arial"/>
              <a:buNone/>
            </a:pPr>
            <a:r>
              <a:rPr b="0" i="0" lang="en-US" sz="850" u="none" cap="none" strike="noStrike">
                <a:solidFill>
                  <a:srgbClr val="7186A0"/>
                </a:solidFill>
                <a:latin typeface="Arial"/>
                <a:ea typeface="Arial"/>
                <a:cs typeface="Arial"/>
                <a:sym typeface="Arial"/>
              </a:rPr>
              <a:t>Sources: HubSpot Spring 2026 Spotlight, HubSpot AEO product page, Search Engine Land LLM traffic research  |  EngagePulse.io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5"/>
          <p:cNvSpPr/>
          <p:nvPr/>
        </p:nvSpPr>
        <p:spPr>
          <a:xfrm>
            <a:off x="502920" y="457200"/>
            <a:ext cx="11155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13343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213343"/>
                </a:solidFill>
                <a:latin typeface="Arial"/>
                <a:ea typeface="Arial"/>
                <a:cs typeface="Arial"/>
                <a:sym typeface="Arial"/>
              </a:rPr>
              <a:t>AEO vs. SEO: extension, not replacement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5"/>
          <p:cNvSpPr/>
          <p:nvPr/>
        </p:nvSpPr>
        <p:spPr>
          <a:xfrm>
            <a:off x="502920" y="1024128"/>
            <a:ext cx="111556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186A0"/>
              </a:buClr>
              <a:buSzPts val="1250"/>
              <a:buFont typeface="Arial"/>
              <a:buNone/>
            </a:pPr>
            <a:r>
              <a:rPr b="0" i="1" lang="en-US" sz="1250" u="none" cap="none" strike="noStrike">
                <a:solidFill>
                  <a:srgbClr val="7186A0"/>
                </a:solidFill>
                <a:latin typeface="Arial"/>
                <a:ea typeface="Arial"/>
                <a:cs typeface="Arial"/>
                <a:sym typeface="Arial"/>
              </a:rPr>
              <a:t>Search engines rank pages; answer engines synthesize answers and cite a handful of trusted sources. Winning means being cited.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5"/>
          <p:cNvSpPr/>
          <p:nvPr/>
        </p:nvSpPr>
        <p:spPr>
          <a:xfrm>
            <a:off x="502920" y="1600200"/>
            <a:ext cx="5440680" cy="3447288"/>
          </a:xfrm>
          <a:prstGeom prst="roundRect">
            <a:avLst>
              <a:gd fmla="val 2122" name="adj"/>
            </a:avLst>
          </a:prstGeom>
          <a:solidFill>
            <a:srgbClr val="E8F1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5"/>
          <p:cNvSpPr/>
          <p:nvPr/>
        </p:nvSpPr>
        <p:spPr>
          <a:xfrm>
            <a:off x="777240" y="1828800"/>
            <a:ext cx="4892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6DA4"/>
              </a:buClr>
              <a:buSzPts val="1250"/>
              <a:buFont typeface="Arial"/>
              <a:buNone/>
            </a:pPr>
            <a:r>
              <a:rPr b="1" i="0" lang="en-US" sz="1250" u="none" cap="none" strike="noStrike">
                <a:solidFill>
                  <a:srgbClr val="2E6DA4"/>
                </a:solidFill>
                <a:latin typeface="Arial"/>
                <a:ea typeface="Arial"/>
                <a:cs typeface="Arial"/>
                <a:sym typeface="Arial"/>
              </a:rPr>
              <a:t>WHAT CARRIES OVER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5"/>
          <p:cNvSpPr/>
          <p:nvPr/>
        </p:nvSpPr>
        <p:spPr>
          <a:xfrm>
            <a:off x="777240" y="2240280"/>
            <a:ext cx="4892040" cy="2532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27000" lvl="0" marL="127000" marR="0" rtl="0" algn="l">
              <a:spcBef>
                <a:spcPts val="0"/>
              </a:spcBef>
              <a:spcAft>
                <a:spcPts val="0"/>
              </a:spcAft>
              <a:buClr>
                <a:srgbClr val="33475B"/>
              </a:buClr>
              <a:buSzPts val="1100"/>
              <a:buFont typeface="Arial"/>
              <a:buChar char="•"/>
            </a:pPr>
            <a:r>
              <a:rPr b="0" i="0" lang="en-US" sz="110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Crawlability, schema, and entity consistency still gate everything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0" lvl="0" marL="127000" marR="0" rtl="0" algn="l">
              <a:spcBef>
                <a:spcPts val="800"/>
              </a:spcBef>
              <a:spcAft>
                <a:spcPts val="0"/>
              </a:spcAft>
              <a:buClr>
                <a:srgbClr val="33475B"/>
              </a:buClr>
              <a:buSzPts val="1100"/>
              <a:buFont typeface="Arial"/>
              <a:buChar char="•"/>
            </a:pPr>
            <a:r>
              <a:rPr b="0" i="0" lang="en-US" sz="110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Authoritative, well-structured content earns citations the same way it earns links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0" lvl="0" marL="127000" marR="0" rtl="0" algn="l">
              <a:spcBef>
                <a:spcPts val="800"/>
              </a:spcBef>
              <a:spcAft>
                <a:spcPts val="0"/>
              </a:spcAft>
              <a:buClr>
                <a:srgbClr val="33475B"/>
              </a:buClr>
              <a:buSzPts val="1100"/>
              <a:buFont typeface="Arial"/>
              <a:buChar char="•"/>
            </a:pPr>
            <a:r>
              <a:rPr b="0" i="0" lang="en-US" sz="110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Third-party validation (reviews, comparisons, communities) matters — arguably more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0" lvl="0" marL="127000" marR="0" rtl="0" algn="l">
              <a:spcBef>
                <a:spcPts val="800"/>
              </a:spcBef>
              <a:spcAft>
                <a:spcPts val="0"/>
              </a:spcAft>
              <a:buClr>
                <a:srgbClr val="33475B"/>
              </a:buClr>
              <a:buSzPts val="1100"/>
              <a:buFont typeface="Arial"/>
              <a:buChar char="•"/>
            </a:pPr>
            <a:r>
              <a:rPr b="0" i="0" lang="en-US" sz="110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One content operation serves both — no separate “AEO team” needed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5"/>
          <p:cNvSpPr/>
          <p:nvPr/>
        </p:nvSpPr>
        <p:spPr>
          <a:xfrm>
            <a:off x="6217920" y="1600200"/>
            <a:ext cx="5440680" cy="3447288"/>
          </a:xfrm>
          <a:prstGeom prst="roundRect">
            <a:avLst>
              <a:gd fmla="val 2122" name="adj"/>
            </a:avLst>
          </a:prstGeom>
          <a:solidFill>
            <a:srgbClr val="EDEA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5"/>
          <p:cNvSpPr/>
          <p:nvPr/>
        </p:nvSpPr>
        <p:spPr>
          <a:xfrm>
            <a:off x="6492240" y="1828800"/>
            <a:ext cx="4892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4FA8"/>
              </a:buClr>
              <a:buSzPts val="1250"/>
              <a:buFont typeface="Arial"/>
              <a:buNone/>
            </a:pPr>
            <a:r>
              <a:rPr b="1" i="0" lang="en-US" sz="1250" u="none" cap="none" strike="noStrike">
                <a:solidFill>
                  <a:srgbClr val="5A4FA8"/>
                </a:solidFill>
                <a:latin typeface="Arial"/>
                <a:ea typeface="Arial"/>
                <a:cs typeface="Arial"/>
                <a:sym typeface="Arial"/>
              </a:rPr>
              <a:t>WHAT CHANGES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5"/>
          <p:cNvSpPr/>
          <p:nvPr/>
        </p:nvSpPr>
        <p:spPr>
          <a:xfrm>
            <a:off x="6492240" y="2240280"/>
            <a:ext cx="4892040" cy="2532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27000" lvl="0" marL="127000" marR="0" rtl="0" algn="l">
              <a:spcBef>
                <a:spcPts val="0"/>
              </a:spcBef>
              <a:spcAft>
                <a:spcPts val="0"/>
              </a:spcAft>
              <a:buClr>
                <a:srgbClr val="33475B"/>
              </a:buClr>
              <a:buSzPts val="1100"/>
              <a:buFont typeface="Arial"/>
              <a:buChar char="•"/>
            </a:pPr>
            <a:r>
              <a:rPr b="0" i="0" lang="en-US" sz="110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Measurement: citations and share-of-answer, not rankings alone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0" lvl="0" marL="127000" marR="0" rtl="0" algn="l">
              <a:spcBef>
                <a:spcPts val="800"/>
              </a:spcBef>
              <a:spcAft>
                <a:spcPts val="0"/>
              </a:spcAft>
              <a:buClr>
                <a:srgbClr val="33475B"/>
              </a:buClr>
              <a:buSzPts val="1100"/>
              <a:buFont typeface="Arial"/>
              <a:buChar char="•"/>
            </a:pPr>
            <a:r>
              <a:rPr b="0" i="0" lang="en-US" sz="110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Answer-first formatting — LLMs lift concise, self-contained explanations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0" lvl="0" marL="127000" marR="0" rtl="0" algn="l">
              <a:spcBef>
                <a:spcPts val="800"/>
              </a:spcBef>
              <a:spcAft>
                <a:spcPts val="0"/>
              </a:spcAft>
              <a:buClr>
                <a:srgbClr val="33475B"/>
              </a:buClr>
              <a:buSzPts val="1100"/>
              <a:buFont typeface="Arial"/>
              <a:buChar char="•"/>
            </a:pPr>
            <a:r>
              <a:rPr b="0" i="0" lang="en-US" sz="110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Question-shaped headings + real FAQ coverage matching buyer prompts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0" lvl="0" marL="127000" marR="0" rtl="0" algn="l">
              <a:spcBef>
                <a:spcPts val="800"/>
              </a:spcBef>
              <a:spcAft>
                <a:spcPts val="0"/>
              </a:spcAft>
              <a:buClr>
                <a:srgbClr val="33475B"/>
              </a:buClr>
              <a:buSzPts val="1100"/>
              <a:buFont typeface="Arial"/>
              <a:buChar char="•"/>
            </a:pPr>
            <a:r>
              <a:rPr b="0" i="0" lang="en-US" sz="110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Comparison &amp; alternatives content carries outsized weight for “best X for Y” prompts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5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186A0"/>
              </a:buClr>
              <a:buSzPts val="850"/>
              <a:buFont typeface="Arial"/>
              <a:buNone/>
            </a:pPr>
            <a:r>
              <a:rPr b="0" i="0" lang="en-US" sz="850" u="none" cap="none" strike="noStrike">
                <a:solidFill>
                  <a:srgbClr val="7186A0"/>
                </a:solidFill>
                <a:latin typeface="Arial"/>
                <a:ea typeface="Arial"/>
                <a:cs typeface="Arial"/>
                <a:sym typeface="Arial"/>
              </a:rPr>
              <a:t>Sources: HubSpot Spring 2026 Spotlight, HubSpot AEO product page, Search Engine Land LLM traffic research  |  EngagePulse.io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6"/>
          <p:cNvSpPr/>
          <p:nvPr/>
        </p:nvSpPr>
        <p:spPr>
          <a:xfrm>
            <a:off x="502920" y="457200"/>
            <a:ext cx="11155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13343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213343"/>
                </a:solidFill>
                <a:latin typeface="Arial"/>
                <a:ea typeface="Arial"/>
                <a:cs typeface="Arial"/>
                <a:sym typeface="Arial"/>
              </a:rPr>
              <a:t>What HubSpot AEO actually does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6"/>
          <p:cNvSpPr/>
          <p:nvPr/>
        </p:nvSpPr>
        <p:spPr>
          <a:xfrm>
            <a:off x="502920" y="1024128"/>
            <a:ext cx="111556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186A0"/>
              </a:buClr>
              <a:buSzPts val="1250"/>
              <a:buFont typeface="Arial"/>
              <a:buNone/>
            </a:pPr>
            <a:r>
              <a:rPr b="0" i="1" lang="en-US" sz="1250" u="none" cap="none" strike="noStrike">
                <a:solidFill>
                  <a:srgbClr val="7186A0"/>
                </a:solidFill>
                <a:latin typeface="Arial"/>
                <a:ea typeface="Arial"/>
                <a:cs typeface="Arial"/>
                <a:sym typeface="Arial"/>
              </a:rPr>
              <a:t>Monitor how answer engines talk about you, benchmark the gap, work a ranked backlog.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6"/>
          <p:cNvSpPr/>
          <p:nvPr/>
        </p:nvSpPr>
        <p:spPr>
          <a:xfrm>
            <a:off x="502920" y="1600200"/>
            <a:ext cx="5463540" cy="2240280"/>
          </a:xfrm>
          <a:prstGeom prst="roundRect">
            <a:avLst>
              <a:gd fmla="val 3265" name="adj"/>
            </a:avLst>
          </a:prstGeom>
          <a:solidFill>
            <a:srgbClr val="F5F8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6"/>
          <p:cNvSpPr/>
          <p:nvPr/>
        </p:nvSpPr>
        <p:spPr>
          <a:xfrm>
            <a:off x="731520" y="1801368"/>
            <a:ext cx="457200" cy="457200"/>
          </a:xfrm>
          <a:prstGeom prst="ellipse">
            <a:avLst/>
          </a:prstGeom>
          <a:solidFill>
            <a:srgbClr val="FF7A5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81" name="Google Shape;8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2960" y="1892808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6"/>
          <p:cNvSpPr/>
          <p:nvPr/>
        </p:nvSpPr>
        <p:spPr>
          <a:xfrm>
            <a:off x="1325880" y="1819656"/>
            <a:ext cx="44577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13343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213343"/>
                </a:solidFill>
                <a:latin typeface="Arial"/>
                <a:ea typeface="Arial"/>
                <a:cs typeface="Arial"/>
                <a:sym typeface="Arial"/>
              </a:rPr>
              <a:t>Citation analysis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6"/>
          <p:cNvSpPr/>
          <p:nvPr/>
        </p:nvSpPr>
        <p:spPr>
          <a:xfrm>
            <a:off x="731520" y="2377440"/>
            <a:ext cx="500634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475B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Tracks when and where your brand appears in AI answers and which sources engines pull from — so you know what content earns citations and what's invisible.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6"/>
          <p:cNvSpPr/>
          <p:nvPr/>
        </p:nvSpPr>
        <p:spPr>
          <a:xfrm>
            <a:off x="6195060" y="1600200"/>
            <a:ext cx="5463540" cy="2240280"/>
          </a:xfrm>
          <a:prstGeom prst="roundRect">
            <a:avLst>
              <a:gd fmla="val 3265" name="adj"/>
            </a:avLst>
          </a:prstGeom>
          <a:solidFill>
            <a:srgbClr val="F5F8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6"/>
          <p:cNvSpPr/>
          <p:nvPr/>
        </p:nvSpPr>
        <p:spPr>
          <a:xfrm>
            <a:off x="6423660" y="1801368"/>
            <a:ext cx="457200" cy="457200"/>
          </a:xfrm>
          <a:prstGeom prst="ellipse">
            <a:avLst/>
          </a:prstGeom>
          <a:solidFill>
            <a:srgbClr val="FF7A5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86" name="Google Shape;86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15100" y="1892808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6"/>
          <p:cNvSpPr/>
          <p:nvPr/>
        </p:nvSpPr>
        <p:spPr>
          <a:xfrm>
            <a:off x="7018020" y="1819656"/>
            <a:ext cx="44577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13343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213343"/>
                </a:solidFill>
                <a:latin typeface="Arial"/>
                <a:ea typeface="Arial"/>
                <a:cs typeface="Arial"/>
                <a:sym typeface="Arial"/>
              </a:rPr>
              <a:t>Competitor benchmarking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6"/>
          <p:cNvSpPr/>
          <p:nvPr/>
        </p:nvSpPr>
        <p:spPr>
          <a:xfrm>
            <a:off x="6423660" y="2377440"/>
            <a:ext cx="500634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475B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Side-by-side AI visibility vs. named competitors on category prompts. This is the chart your CMO will ask for.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6"/>
          <p:cNvSpPr/>
          <p:nvPr/>
        </p:nvSpPr>
        <p:spPr>
          <a:xfrm>
            <a:off x="502920" y="4069080"/>
            <a:ext cx="5463540" cy="2240280"/>
          </a:xfrm>
          <a:prstGeom prst="roundRect">
            <a:avLst>
              <a:gd fmla="val 3265" name="adj"/>
            </a:avLst>
          </a:prstGeom>
          <a:solidFill>
            <a:srgbClr val="F5F8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6"/>
          <p:cNvSpPr/>
          <p:nvPr/>
        </p:nvSpPr>
        <p:spPr>
          <a:xfrm>
            <a:off x="731520" y="4270248"/>
            <a:ext cx="457200" cy="457200"/>
          </a:xfrm>
          <a:prstGeom prst="ellipse">
            <a:avLst/>
          </a:prstGeom>
          <a:solidFill>
            <a:srgbClr val="FF7A5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91" name="Google Shape;91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22960" y="4361688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6"/>
          <p:cNvSpPr/>
          <p:nvPr/>
        </p:nvSpPr>
        <p:spPr>
          <a:xfrm>
            <a:off x="1325880" y="4288536"/>
            <a:ext cx="44577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13343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213343"/>
                </a:solidFill>
                <a:latin typeface="Arial"/>
                <a:ea typeface="Arial"/>
                <a:cs typeface="Arial"/>
                <a:sym typeface="Arial"/>
              </a:rPr>
              <a:t>Prioritized recommendations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6"/>
          <p:cNvSpPr/>
          <p:nvPr/>
        </p:nvSpPr>
        <p:spPr>
          <a:xfrm>
            <a:off x="731520" y="4846320"/>
            <a:ext cx="500634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475B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Converts the gap analysis into a ranked action list — restructure this page, close this FAQ gap, fix this entity inconsistency.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6"/>
          <p:cNvSpPr/>
          <p:nvPr/>
        </p:nvSpPr>
        <p:spPr>
          <a:xfrm>
            <a:off x="6195060" y="4069080"/>
            <a:ext cx="5463540" cy="2240280"/>
          </a:xfrm>
          <a:prstGeom prst="roundRect">
            <a:avLst>
              <a:gd fmla="val 3265" name="adj"/>
            </a:avLst>
          </a:prstGeom>
          <a:solidFill>
            <a:srgbClr val="F5F8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6"/>
          <p:cNvSpPr/>
          <p:nvPr/>
        </p:nvSpPr>
        <p:spPr>
          <a:xfrm>
            <a:off x="6423660" y="4270248"/>
            <a:ext cx="457200" cy="457200"/>
          </a:xfrm>
          <a:prstGeom prst="ellipse">
            <a:avLst/>
          </a:prstGeom>
          <a:solidFill>
            <a:srgbClr val="FF7A5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96" name="Google Shape;96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515100" y="4361688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6"/>
          <p:cNvSpPr/>
          <p:nvPr/>
        </p:nvSpPr>
        <p:spPr>
          <a:xfrm>
            <a:off x="7018020" y="4288536"/>
            <a:ext cx="44577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13343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213343"/>
                </a:solidFill>
                <a:latin typeface="Arial"/>
                <a:ea typeface="Arial"/>
                <a:cs typeface="Arial"/>
                <a:sym typeface="Arial"/>
              </a:rPr>
              <a:t>The differentiator: your data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6"/>
          <p:cNvSpPr/>
          <p:nvPr/>
        </p:nvSpPr>
        <p:spPr>
          <a:xfrm>
            <a:off x="6423660" y="4846320"/>
            <a:ext cx="500634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475B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On Marketing Hub Pro/Ent, AEO uses your CRM and customer data to suggest the prompts real buyers actually type — every other tool makes you guess.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6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186A0"/>
              </a:buClr>
              <a:buSzPts val="850"/>
              <a:buFont typeface="Arial"/>
              <a:buNone/>
            </a:pPr>
            <a:r>
              <a:rPr b="0" i="0" lang="en-US" sz="850" u="none" cap="none" strike="noStrike">
                <a:solidFill>
                  <a:srgbClr val="7186A0"/>
                </a:solidFill>
                <a:latin typeface="Arial"/>
                <a:ea typeface="Arial"/>
                <a:cs typeface="Arial"/>
                <a:sym typeface="Arial"/>
              </a:rPr>
              <a:t>Sources: HubSpot Spring 2026 Spotlight, HubSpot AEO product page, Search Engine Land LLM traffic research  |  EngagePulse.io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7"/>
          <p:cNvSpPr/>
          <p:nvPr/>
        </p:nvSpPr>
        <p:spPr>
          <a:xfrm>
            <a:off x="502920" y="457200"/>
            <a:ext cx="11155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13343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213343"/>
                </a:solidFill>
                <a:latin typeface="Arial"/>
                <a:ea typeface="Arial"/>
                <a:cs typeface="Arial"/>
                <a:sym typeface="Arial"/>
              </a:rPr>
              <a:t>The 90-day AEO plan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7"/>
          <p:cNvSpPr/>
          <p:nvPr/>
        </p:nvSpPr>
        <p:spPr>
          <a:xfrm>
            <a:off x="502920" y="1024128"/>
            <a:ext cx="111556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186A0"/>
              </a:buClr>
              <a:buSzPts val="1250"/>
              <a:buFont typeface="Arial"/>
              <a:buNone/>
            </a:pPr>
            <a:r>
              <a:rPr b="0" i="1" lang="en-US" sz="1250" u="none" cap="none" strike="noStrike">
                <a:solidFill>
                  <a:srgbClr val="7186A0"/>
                </a:solidFill>
                <a:latin typeface="Arial"/>
                <a:ea typeface="Arial"/>
                <a:cs typeface="Arial"/>
                <a:sym typeface="Arial"/>
              </a:rPr>
              <a:t>Baseline, pick revenue-mapped prompts, sprint the content, then buy authority where you can't build it.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7"/>
          <p:cNvSpPr/>
          <p:nvPr/>
        </p:nvSpPr>
        <p:spPr>
          <a:xfrm>
            <a:off x="502920" y="1600200"/>
            <a:ext cx="5463540" cy="1600200"/>
          </a:xfrm>
          <a:prstGeom prst="roundRect">
            <a:avLst>
              <a:gd fmla="val 4571" name="adj"/>
            </a:avLst>
          </a:prstGeom>
          <a:solidFill>
            <a:srgbClr val="F5F8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7"/>
          <p:cNvSpPr/>
          <p:nvPr/>
        </p:nvSpPr>
        <p:spPr>
          <a:xfrm>
            <a:off x="704088" y="1783080"/>
            <a:ext cx="402336" cy="402336"/>
          </a:xfrm>
          <a:prstGeom prst="ellipse">
            <a:avLst/>
          </a:prstGeom>
          <a:solidFill>
            <a:srgbClr val="FF7A5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7"/>
          <p:cNvSpPr/>
          <p:nvPr/>
        </p:nvSpPr>
        <p:spPr>
          <a:xfrm>
            <a:off x="704088" y="1783080"/>
            <a:ext cx="402336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7"/>
          <p:cNvSpPr/>
          <p:nvPr/>
        </p:nvSpPr>
        <p:spPr>
          <a:xfrm>
            <a:off x="1234440" y="1783080"/>
            <a:ext cx="45491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13343"/>
              </a:buClr>
              <a:buSzPts val="1250"/>
              <a:buFont typeface="Arial"/>
              <a:buNone/>
            </a:pPr>
            <a:r>
              <a:rPr b="1" i="0" lang="en-US" sz="1250" u="none" cap="none" strike="noStrike">
                <a:solidFill>
                  <a:srgbClr val="213343"/>
                </a:solidFill>
                <a:latin typeface="Arial"/>
                <a:ea typeface="Arial"/>
                <a:cs typeface="Arial"/>
                <a:sym typeface="Arial"/>
              </a:rPr>
              <a:t>Weeks 1-2 — Baseline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7"/>
          <p:cNvSpPr/>
          <p:nvPr/>
        </p:nvSpPr>
        <p:spPr>
          <a:xfrm>
            <a:off x="1234440" y="2221992"/>
            <a:ext cx="450342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475B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Run the free AEO Grader, activate the tool, capture citation footprint + competitor benchmark. Screenshot everything: this is your before picture.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7"/>
          <p:cNvSpPr/>
          <p:nvPr/>
        </p:nvSpPr>
        <p:spPr>
          <a:xfrm>
            <a:off x="6195060" y="1600200"/>
            <a:ext cx="5463540" cy="1600200"/>
          </a:xfrm>
          <a:prstGeom prst="roundRect">
            <a:avLst>
              <a:gd fmla="val 4571" name="adj"/>
            </a:avLst>
          </a:prstGeom>
          <a:solidFill>
            <a:srgbClr val="F5F8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7"/>
          <p:cNvSpPr/>
          <p:nvPr/>
        </p:nvSpPr>
        <p:spPr>
          <a:xfrm>
            <a:off x="6396228" y="1783080"/>
            <a:ext cx="402336" cy="402336"/>
          </a:xfrm>
          <a:prstGeom prst="ellipse">
            <a:avLst/>
          </a:prstGeom>
          <a:solidFill>
            <a:srgbClr val="FF7A5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7"/>
          <p:cNvSpPr/>
          <p:nvPr/>
        </p:nvSpPr>
        <p:spPr>
          <a:xfrm>
            <a:off x="6396228" y="1783080"/>
            <a:ext cx="402336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7"/>
          <p:cNvSpPr/>
          <p:nvPr/>
        </p:nvSpPr>
        <p:spPr>
          <a:xfrm>
            <a:off x="6926580" y="1783080"/>
            <a:ext cx="45491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13343"/>
              </a:buClr>
              <a:buSzPts val="1250"/>
              <a:buFont typeface="Arial"/>
              <a:buNone/>
            </a:pPr>
            <a:r>
              <a:rPr b="1" i="0" lang="en-US" sz="1250" u="none" cap="none" strike="noStrike">
                <a:solidFill>
                  <a:srgbClr val="213343"/>
                </a:solidFill>
                <a:latin typeface="Arial"/>
                <a:ea typeface="Arial"/>
                <a:cs typeface="Arial"/>
                <a:sym typeface="Arial"/>
              </a:rPr>
              <a:t>Weeks 3-4 — Prompt strategy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7"/>
          <p:cNvSpPr/>
          <p:nvPr/>
        </p:nvSpPr>
        <p:spPr>
          <a:xfrm>
            <a:off x="6926580" y="2221992"/>
            <a:ext cx="450342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475B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Use HubSpot's data-driven prompt suggestions (or mine sales calls &amp; tickets on standalone). Pick 20-30 prompts that map to revenue.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7"/>
          <p:cNvSpPr/>
          <p:nvPr/>
        </p:nvSpPr>
        <p:spPr>
          <a:xfrm>
            <a:off x="502920" y="3401568"/>
            <a:ext cx="5463540" cy="1600200"/>
          </a:xfrm>
          <a:prstGeom prst="roundRect">
            <a:avLst>
              <a:gd fmla="val 4571" name="adj"/>
            </a:avLst>
          </a:prstGeom>
          <a:solidFill>
            <a:srgbClr val="F5F8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"/>
          <p:cNvSpPr/>
          <p:nvPr/>
        </p:nvSpPr>
        <p:spPr>
          <a:xfrm>
            <a:off x="704088" y="3584448"/>
            <a:ext cx="402336" cy="402336"/>
          </a:xfrm>
          <a:prstGeom prst="ellipse">
            <a:avLst/>
          </a:prstGeom>
          <a:solidFill>
            <a:srgbClr val="FF7A5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7"/>
          <p:cNvSpPr/>
          <p:nvPr/>
        </p:nvSpPr>
        <p:spPr>
          <a:xfrm>
            <a:off x="704088" y="3584448"/>
            <a:ext cx="402336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7"/>
          <p:cNvSpPr/>
          <p:nvPr/>
        </p:nvSpPr>
        <p:spPr>
          <a:xfrm>
            <a:off x="1234440" y="3584448"/>
            <a:ext cx="45491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13343"/>
              </a:buClr>
              <a:buSzPts val="1250"/>
              <a:buFont typeface="Arial"/>
              <a:buNone/>
            </a:pPr>
            <a:r>
              <a:rPr b="1" i="0" lang="en-US" sz="1250" u="none" cap="none" strike="noStrike">
                <a:solidFill>
                  <a:srgbClr val="213343"/>
                </a:solidFill>
                <a:latin typeface="Arial"/>
                <a:ea typeface="Arial"/>
                <a:cs typeface="Arial"/>
                <a:sym typeface="Arial"/>
              </a:rPr>
              <a:t>Weeks 5-8 — Content sprint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7"/>
          <p:cNvSpPr/>
          <p:nvPr/>
        </p:nvSpPr>
        <p:spPr>
          <a:xfrm>
            <a:off x="1234440" y="4023360"/>
            <a:ext cx="450342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475B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Work the ranked recommendations: answer-first restructuring, FAQ gaps, comparison pages targeting your top prompts.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7"/>
          <p:cNvSpPr/>
          <p:nvPr/>
        </p:nvSpPr>
        <p:spPr>
          <a:xfrm>
            <a:off x="6195060" y="3401568"/>
            <a:ext cx="5463540" cy="1600200"/>
          </a:xfrm>
          <a:prstGeom prst="roundRect">
            <a:avLst>
              <a:gd fmla="val 4571" name="adj"/>
            </a:avLst>
          </a:prstGeom>
          <a:solidFill>
            <a:srgbClr val="F5F8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7"/>
          <p:cNvSpPr/>
          <p:nvPr/>
        </p:nvSpPr>
        <p:spPr>
          <a:xfrm>
            <a:off x="6396228" y="3584448"/>
            <a:ext cx="402336" cy="402336"/>
          </a:xfrm>
          <a:prstGeom prst="ellipse">
            <a:avLst/>
          </a:prstGeom>
          <a:solidFill>
            <a:srgbClr val="FF7A5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7"/>
          <p:cNvSpPr/>
          <p:nvPr/>
        </p:nvSpPr>
        <p:spPr>
          <a:xfrm>
            <a:off x="6396228" y="3584448"/>
            <a:ext cx="402336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7"/>
          <p:cNvSpPr/>
          <p:nvPr/>
        </p:nvSpPr>
        <p:spPr>
          <a:xfrm>
            <a:off x="6926580" y="3584448"/>
            <a:ext cx="45491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13343"/>
              </a:buClr>
              <a:buSzPts val="1250"/>
              <a:buFont typeface="Arial"/>
              <a:buNone/>
            </a:pPr>
            <a:r>
              <a:rPr b="1" i="0" lang="en-US" sz="1250" u="none" cap="none" strike="noStrike">
                <a:solidFill>
                  <a:srgbClr val="213343"/>
                </a:solidFill>
                <a:latin typeface="Arial"/>
                <a:ea typeface="Arial"/>
                <a:cs typeface="Arial"/>
                <a:sym typeface="Arial"/>
              </a:rPr>
              <a:t>Weeks 9-12 — Authority pass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7"/>
          <p:cNvSpPr/>
          <p:nvPr/>
        </p:nvSpPr>
        <p:spPr>
          <a:xfrm>
            <a:off x="6926580" y="4023360"/>
            <a:ext cx="450342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475B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Reviews, directories, communities, industry press — the citation sources you don't control but can influence. Re-run the benchmark; report citation movement + AI-referral conversions.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7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186A0"/>
              </a:buClr>
              <a:buSzPts val="850"/>
              <a:buFont typeface="Arial"/>
              <a:buNone/>
            </a:pPr>
            <a:r>
              <a:rPr b="0" i="0" lang="en-US" sz="850" u="none" cap="none" strike="noStrike">
                <a:solidFill>
                  <a:srgbClr val="7186A0"/>
                </a:solidFill>
                <a:latin typeface="Arial"/>
                <a:ea typeface="Arial"/>
                <a:cs typeface="Arial"/>
                <a:sym typeface="Arial"/>
              </a:rPr>
              <a:t>Sources: HubSpot Spring 2026 Spotlight, HubSpot AEO product page, Search Engine Land LLM traffic research  |  EngagePulse.io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"/>
          <p:cNvSpPr/>
          <p:nvPr/>
        </p:nvSpPr>
        <p:spPr>
          <a:xfrm>
            <a:off x="502920" y="457200"/>
            <a:ext cx="11155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13343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213343"/>
                </a:solidFill>
                <a:latin typeface="Arial"/>
                <a:ea typeface="Arial"/>
                <a:cs typeface="Arial"/>
                <a:sym typeface="Arial"/>
              </a:rPr>
              <a:t>Limitations to set expectations on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8"/>
          <p:cNvSpPr/>
          <p:nvPr/>
        </p:nvSpPr>
        <p:spPr>
          <a:xfrm>
            <a:off x="502920" y="1024128"/>
            <a:ext cx="111556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186A0"/>
              </a:buClr>
              <a:buSzPts val="1250"/>
              <a:buFont typeface="Arial"/>
              <a:buNone/>
            </a:pPr>
            <a:r>
              <a:rPr b="0" i="1" lang="en-US" sz="1250" u="none" cap="none" strike="noStrike">
                <a:solidFill>
                  <a:srgbClr val="7186A0"/>
                </a:solidFill>
                <a:latin typeface="Arial"/>
                <a:ea typeface="Arial"/>
                <a:cs typeface="Arial"/>
                <a:sym typeface="Arial"/>
              </a:rPr>
              <a:t>None of these argue against starting — all of them argue against overpromising.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8"/>
          <p:cNvSpPr/>
          <p:nvPr/>
        </p:nvSpPr>
        <p:spPr>
          <a:xfrm>
            <a:off x="502920" y="1600200"/>
            <a:ext cx="5463540" cy="2240280"/>
          </a:xfrm>
          <a:prstGeom prst="roundRect">
            <a:avLst>
              <a:gd fmla="val 3265" name="adj"/>
            </a:avLst>
          </a:prstGeom>
          <a:solidFill>
            <a:srgbClr val="F5F8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8"/>
          <p:cNvSpPr/>
          <p:nvPr/>
        </p:nvSpPr>
        <p:spPr>
          <a:xfrm>
            <a:off x="731520" y="1801368"/>
            <a:ext cx="457200" cy="457200"/>
          </a:xfrm>
          <a:prstGeom prst="ellipse">
            <a:avLst/>
          </a:prstGeom>
          <a:solidFill>
            <a:srgbClr val="E8593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37" name="Google Shape;13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2960" y="1892808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8"/>
          <p:cNvSpPr/>
          <p:nvPr/>
        </p:nvSpPr>
        <p:spPr>
          <a:xfrm>
            <a:off x="1325880" y="1819656"/>
            <a:ext cx="44577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13343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213343"/>
                </a:solidFill>
                <a:latin typeface="Arial"/>
                <a:ea typeface="Arial"/>
                <a:cs typeface="Arial"/>
                <a:sym typeface="Arial"/>
              </a:rPr>
              <a:t>It's a beta product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8"/>
          <p:cNvSpPr/>
          <p:nvPr/>
        </p:nvSpPr>
        <p:spPr>
          <a:xfrm>
            <a:off x="731520" y="2377440"/>
            <a:ext cx="500634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475B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Capabilities, coverage and pricing structure can shift. Don't hard-wire it into reporting commitments yet.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8"/>
          <p:cNvSpPr/>
          <p:nvPr/>
        </p:nvSpPr>
        <p:spPr>
          <a:xfrm>
            <a:off x="6195060" y="1600200"/>
            <a:ext cx="5463540" cy="2240280"/>
          </a:xfrm>
          <a:prstGeom prst="roundRect">
            <a:avLst>
              <a:gd fmla="val 3265" name="adj"/>
            </a:avLst>
          </a:prstGeom>
          <a:solidFill>
            <a:srgbClr val="F5F8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8"/>
          <p:cNvSpPr/>
          <p:nvPr/>
        </p:nvSpPr>
        <p:spPr>
          <a:xfrm>
            <a:off x="6423660" y="1801368"/>
            <a:ext cx="457200" cy="457200"/>
          </a:xfrm>
          <a:prstGeom prst="ellipse">
            <a:avLst/>
          </a:prstGeom>
          <a:solidFill>
            <a:srgbClr val="E8593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42" name="Google Shape;14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15100" y="1892808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8"/>
          <p:cNvSpPr/>
          <p:nvPr/>
        </p:nvSpPr>
        <p:spPr>
          <a:xfrm>
            <a:off x="7018020" y="1819656"/>
            <a:ext cx="44577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13343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213343"/>
                </a:solidFill>
                <a:latin typeface="Arial"/>
                <a:ea typeface="Arial"/>
                <a:cs typeface="Arial"/>
                <a:sym typeface="Arial"/>
              </a:rPr>
              <a:t>Answer engines are moving targets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8"/>
          <p:cNvSpPr/>
          <p:nvPr/>
        </p:nvSpPr>
        <p:spPr>
          <a:xfrm>
            <a:off x="6423660" y="2377440"/>
            <a:ext cx="500634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475B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Model updates change citation behavior overnight. Treat weekly swings as noise; optimize for the quarter.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8"/>
          <p:cNvSpPr/>
          <p:nvPr/>
        </p:nvSpPr>
        <p:spPr>
          <a:xfrm>
            <a:off x="502920" y="4069080"/>
            <a:ext cx="5463540" cy="2240280"/>
          </a:xfrm>
          <a:prstGeom prst="roundRect">
            <a:avLst>
              <a:gd fmla="val 3265" name="adj"/>
            </a:avLst>
          </a:prstGeom>
          <a:solidFill>
            <a:srgbClr val="F5F8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8"/>
          <p:cNvSpPr/>
          <p:nvPr/>
        </p:nvSpPr>
        <p:spPr>
          <a:xfrm>
            <a:off x="731520" y="4270248"/>
            <a:ext cx="457200" cy="457200"/>
          </a:xfrm>
          <a:prstGeom prst="ellipse">
            <a:avLst/>
          </a:prstGeom>
          <a:solidFill>
            <a:srgbClr val="E8593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47" name="Google Shape;14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2960" y="4361688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8"/>
          <p:cNvSpPr/>
          <p:nvPr/>
        </p:nvSpPr>
        <p:spPr>
          <a:xfrm>
            <a:off x="1325880" y="4288536"/>
            <a:ext cx="44577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13343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213343"/>
                </a:solidFill>
                <a:latin typeface="Arial"/>
                <a:ea typeface="Arial"/>
                <a:cs typeface="Arial"/>
                <a:sym typeface="Arial"/>
              </a:rPr>
              <a:t>Measurement is directional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8"/>
          <p:cNvSpPr/>
          <p:nvPr/>
        </p:nvSpPr>
        <p:spPr>
          <a:xfrm>
            <a:off x="731520" y="4846320"/>
            <a:ext cx="500634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475B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Engines strip or genericize referrer data inconsistently. Pair citation tracking with conversion-quality metrics.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8"/>
          <p:cNvSpPr/>
          <p:nvPr/>
        </p:nvSpPr>
        <p:spPr>
          <a:xfrm>
            <a:off x="6195060" y="4069080"/>
            <a:ext cx="5463540" cy="2240280"/>
          </a:xfrm>
          <a:prstGeom prst="roundRect">
            <a:avLst>
              <a:gd fmla="val 3265" name="adj"/>
            </a:avLst>
          </a:prstGeom>
          <a:solidFill>
            <a:srgbClr val="F5F8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8"/>
          <p:cNvSpPr/>
          <p:nvPr/>
        </p:nvSpPr>
        <p:spPr>
          <a:xfrm>
            <a:off x="6423660" y="4270248"/>
            <a:ext cx="457200" cy="457200"/>
          </a:xfrm>
          <a:prstGeom prst="ellipse">
            <a:avLst/>
          </a:prstGeom>
          <a:solidFill>
            <a:srgbClr val="E8593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52" name="Google Shape;15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15100" y="4361688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8"/>
          <p:cNvSpPr/>
          <p:nvPr/>
        </p:nvSpPr>
        <p:spPr>
          <a:xfrm>
            <a:off x="7018020" y="4288536"/>
            <a:ext cx="44577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13343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213343"/>
                </a:solidFill>
                <a:latin typeface="Arial"/>
                <a:ea typeface="Arial"/>
                <a:cs typeface="Arial"/>
                <a:sym typeface="Arial"/>
              </a:rPr>
              <a:t>The tool doesn't write the content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8"/>
          <p:cNvSpPr/>
          <p:nvPr/>
        </p:nvSpPr>
        <p:spPr>
          <a:xfrm>
            <a:off x="6423660" y="4846320"/>
            <a:ext cx="500634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475B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33475B"/>
                </a:solidFill>
                <a:latin typeface="Arial"/>
                <a:ea typeface="Arial"/>
                <a:cs typeface="Arial"/>
                <a:sym typeface="Arial"/>
              </a:rPr>
              <a:t>Recommendations land in someone's backlog. AEO wins go to teams with a content operation that can execute.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8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186A0"/>
              </a:buClr>
              <a:buSzPts val="850"/>
              <a:buFont typeface="Arial"/>
              <a:buNone/>
            </a:pPr>
            <a:r>
              <a:rPr b="0" i="0" lang="en-US" sz="850" u="none" cap="none" strike="noStrike">
                <a:solidFill>
                  <a:srgbClr val="7186A0"/>
                </a:solidFill>
                <a:latin typeface="Arial"/>
                <a:ea typeface="Arial"/>
                <a:cs typeface="Arial"/>
                <a:sym typeface="Arial"/>
              </a:rPr>
              <a:t>Sources: HubSpot Spring 2026 Spotlight, HubSpot AEO product page, Search Engine Land LLM traffic research  |  EngagePulse.io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13343"/>
        </a:solid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9"/>
          <p:cNvSpPr/>
          <p:nvPr/>
        </p:nvSpPr>
        <p:spPr>
          <a:xfrm>
            <a:off x="731520" y="594360"/>
            <a:ext cx="106984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 bottom line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9"/>
          <p:cNvSpPr/>
          <p:nvPr/>
        </p:nvSpPr>
        <p:spPr>
          <a:xfrm>
            <a:off x="731520" y="1554480"/>
            <a:ext cx="5212080" cy="2057400"/>
          </a:xfrm>
          <a:prstGeom prst="roundRect">
            <a:avLst>
              <a:gd fmla="val 4000" name="adj"/>
            </a:avLst>
          </a:prstGeom>
          <a:solidFill>
            <a:srgbClr val="2E435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9"/>
          <p:cNvSpPr/>
          <p:nvPr/>
        </p:nvSpPr>
        <p:spPr>
          <a:xfrm>
            <a:off x="987552" y="1810512"/>
            <a:ext cx="457200" cy="457200"/>
          </a:xfrm>
          <a:prstGeom prst="ellipse">
            <a:avLst/>
          </a:prstGeom>
          <a:solidFill>
            <a:srgbClr val="FF7A5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9"/>
          <p:cNvSpPr/>
          <p:nvPr/>
        </p:nvSpPr>
        <p:spPr>
          <a:xfrm>
            <a:off x="987552" y="1810512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9"/>
          <p:cNvSpPr/>
          <p:nvPr/>
        </p:nvSpPr>
        <p:spPr>
          <a:xfrm>
            <a:off x="1600200" y="1810512"/>
            <a:ext cx="411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50"/>
              <a:buFont typeface="Arial"/>
              <a:buNone/>
            </a:pPr>
            <a:r>
              <a:rPr b="1" i="0" lang="en-US" sz="14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 channel shift is real</a:t>
            </a:r>
            <a:endParaRPr b="0" i="0" sz="14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9"/>
          <p:cNvSpPr/>
          <p:nvPr/>
        </p:nvSpPr>
        <p:spPr>
          <a:xfrm>
            <a:off x="987552" y="2423160"/>
            <a:ext cx="4700016" cy="960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7D4E2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C7D4E2"/>
                </a:solidFill>
                <a:latin typeface="Arial"/>
                <a:ea typeface="Arial"/>
                <a:cs typeface="Arial"/>
                <a:sym typeface="Arial"/>
              </a:rPr>
              <a:t>Organic down 27%, AI referrals tripled, and the visitors who do arrive convert better. Measuring AI visibility is now table stakes.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9"/>
          <p:cNvSpPr/>
          <p:nvPr/>
        </p:nvSpPr>
        <p:spPr>
          <a:xfrm>
            <a:off x="6217920" y="1554480"/>
            <a:ext cx="5212080" cy="2057400"/>
          </a:xfrm>
          <a:prstGeom prst="roundRect">
            <a:avLst>
              <a:gd fmla="val 4000" name="adj"/>
            </a:avLst>
          </a:prstGeom>
          <a:solidFill>
            <a:srgbClr val="2E435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9"/>
          <p:cNvSpPr/>
          <p:nvPr/>
        </p:nvSpPr>
        <p:spPr>
          <a:xfrm>
            <a:off x="6473952" y="1810512"/>
            <a:ext cx="457200" cy="457200"/>
          </a:xfrm>
          <a:prstGeom prst="ellipse">
            <a:avLst/>
          </a:prstGeom>
          <a:solidFill>
            <a:srgbClr val="FF7A5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9"/>
          <p:cNvSpPr/>
          <p:nvPr/>
        </p:nvSpPr>
        <p:spPr>
          <a:xfrm>
            <a:off x="6473952" y="1810512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9"/>
          <p:cNvSpPr/>
          <p:nvPr/>
        </p:nvSpPr>
        <p:spPr>
          <a:xfrm>
            <a:off x="7086600" y="1810512"/>
            <a:ext cx="411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50"/>
              <a:buFont typeface="Arial"/>
              <a:buNone/>
            </a:pPr>
            <a:r>
              <a:rPr b="1" i="0" lang="en-US" sz="14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$50/month is a no-brainer test</a:t>
            </a:r>
            <a:endParaRPr b="0" i="0" sz="14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9"/>
          <p:cNvSpPr/>
          <p:nvPr/>
        </p:nvSpPr>
        <p:spPr>
          <a:xfrm>
            <a:off x="6473952" y="2423160"/>
            <a:ext cx="4700016" cy="960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7D4E2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C7D4E2"/>
                </a:solidFill>
                <a:latin typeface="Arial"/>
                <a:ea typeface="Arial"/>
                <a:cs typeface="Arial"/>
                <a:sym typeface="Arial"/>
              </a:rPr>
              <a:t>Cheaper than every dedicated AEO tool, free graders to start, and justified by a single influenced deal for most B2B businesses.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9"/>
          <p:cNvSpPr/>
          <p:nvPr/>
        </p:nvSpPr>
        <p:spPr>
          <a:xfrm>
            <a:off x="731520" y="3886200"/>
            <a:ext cx="5212080" cy="2057400"/>
          </a:xfrm>
          <a:prstGeom prst="roundRect">
            <a:avLst>
              <a:gd fmla="val 4000" name="adj"/>
            </a:avLst>
          </a:prstGeom>
          <a:solidFill>
            <a:srgbClr val="2E435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9"/>
          <p:cNvSpPr/>
          <p:nvPr/>
        </p:nvSpPr>
        <p:spPr>
          <a:xfrm>
            <a:off x="987552" y="4142232"/>
            <a:ext cx="457200" cy="457200"/>
          </a:xfrm>
          <a:prstGeom prst="ellipse">
            <a:avLst/>
          </a:prstGeom>
          <a:solidFill>
            <a:srgbClr val="FF7A5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9"/>
          <p:cNvSpPr/>
          <p:nvPr/>
        </p:nvSpPr>
        <p:spPr>
          <a:xfrm>
            <a:off x="987552" y="4142232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9"/>
          <p:cNvSpPr/>
          <p:nvPr/>
        </p:nvSpPr>
        <p:spPr>
          <a:xfrm>
            <a:off x="1600200" y="4142232"/>
            <a:ext cx="411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50"/>
              <a:buFont typeface="Arial"/>
              <a:buNone/>
            </a:pPr>
            <a:r>
              <a:rPr b="1" i="0" lang="en-US" sz="14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Your SEO fundamentals still pay the rent</a:t>
            </a:r>
            <a:endParaRPr b="0" i="0" sz="14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9"/>
          <p:cNvSpPr/>
          <p:nvPr/>
        </p:nvSpPr>
        <p:spPr>
          <a:xfrm>
            <a:off x="987552" y="4754880"/>
            <a:ext cx="4700016" cy="960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7D4E2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C7D4E2"/>
                </a:solidFill>
                <a:latin typeface="Arial"/>
                <a:ea typeface="Arial"/>
                <a:cs typeface="Arial"/>
                <a:sym typeface="Arial"/>
              </a:rPr>
              <a:t>AEO extends the same content operation — answer-first structure, FAQs, comparisons, third-party authority.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9"/>
          <p:cNvSpPr/>
          <p:nvPr/>
        </p:nvSpPr>
        <p:spPr>
          <a:xfrm>
            <a:off x="6217920" y="3886200"/>
            <a:ext cx="5212080" cy="2057400"/>
          </a:xfrm>
          <a:prstGeom prst="roundRect">
            <a:avLst>
              <a:gd fmla="val 4000" name="adj"/>
            </a:avLst>
          </a:prstGeom>
          <a:solidFill>
            <a:srgbClr val="2E435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9"/>
          <p:cNvSpPr/>
          <p:nvPr/>
        </p:nvSpPr>
        <p:spPr>
          <a:xfrm>
            <a:off x="6473952" y="4142232"/>
            <a:ext cx="457200" cy="457200"/>
          </a:xfrm>
          <a:prstGeom prst="ellipse">
            <a:avLst/>
          </a:prstGeom>
          <a:solidFill>
            <a:srgbClr val="FF7A5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9"/>
          <p:cNvSpPr/>
          <p:nvPr/>
        </p:nvSpPr>
        <p:spPr>
          <a:xfrm>
            <a:off x="6473952" y="4142232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9"/>
          <p:cNvSpPr/>
          <p:nvPr/>
        </p:nvSpPr>
        <p:spPr>
          <a:xfrm>
            <a:off x="7086600" y="4142232"/>
            <a:ext cx="411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50"/>
              <a:buFont typeface="Arial"/>
              <a:buNone/>
            </a:pPr>
            <a:r>
              <a:rPr b="1" i="0" lang="en-US" sz="14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Run it as a 90-day experiment</a:t>
            </a:r>
            <a:endParaRPr b="0" i="0" sz="14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9"/>
          <p:cNvSpPr/>
          <p:nvPr/>
        </p:nvSpPr>
        <p:spPr>
          <a:xfrm>
            <a:off x="6473952" y="4754880"/>
            <a:ext cx="4700016" cy="960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7D4E2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C7D4E2"/>
                </a:solidFill>
                <a:latin typeface="Arial"/>
                <a:ea typeface="Arial"/>
                <a:cs typeface="Arial"/>
                <a:sym typeface="Arial"/>
              </a:rPr>
              <a:t>Baseline, 20-30 revenue-mapped prompts, content sprint, authority pass. Report citations and conversions — not vanity mentions.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9"/>
          <p:cNvSpPr/>
          <p:nvPr/>
        </p:nvSpPr>
        <p:spPr>
          <a:xfrm>
            <a:off x="731520" y="6355080"/>
            <a:ext cx="10698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DA2B8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8DA2B8"/>
                </a:solidFill>
                <a:latin typeface="Arial"/>
                <a:ea typeface="Arial"/>
                <a:cs typeface="Arial"/>
                <a:sym typeface="Arial"/>
              </a:rPr>
              <a:t>EngagePulse.io — enterprise MarTech, marketing operations &amp; AEO/SEO consulting  |  Sources: HubSpot Spring 2026 Spotlight, HubSpot AEO product page, Search Engine Land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